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364" r:id="rId2"/>
    <p:sldId id="277" r:id="rId3"/>
    <p:sldId id="280" r:id="rId4"/>
    <p:sldId id="285" r:id="rId5"/>
    <p:sldId id="281" r:id="rId6"/>
    <p:sldId id="286" r:id="rId7"/>
    <p:sldId id="380" r:id="rId8"/>
    <p:sldId id="283" r:id="rId9"/>
    <p:sldId id="287" r:id="rId10"/>
    <p:sldId id="284" r:id="rId11"/>
    <p:sldId id="333" r:id="rId12"/>
    <p:sldId id="339" r:id="rId13"/>
    <p:sldId id="288" r:id="rId14"/>
    <p:sldId id="296" r:id="rId15"/>
    <p:sldId id="365" r:id="rId16"/>
    <p:sldId id="264" r:id="rId17"/>
    <p:sldId id="346" r:id="rId18"/>
    <p:sldId id="366" r:id="rId19"/>
    <p:sldId id="291" r:id="rId20"/>
    <p:sldId id="266" r:id="rId21"/>
    <p:sldId id="267" r:id="rId22"/>
    <p:sldId id="382" r:id="rId23"/>
    <p:sldId id="343" r:id="rId24"/>
    <p:sldId id="375" r:id="rId25"/>
    <p:sldId id="367" r:id="rId26"/>
    <p:sldId id="292" r:id="rId27"/>
    <p:sldId id="293" r:id="rId28"/>
    <p:sldId id="294" r:id="rId29"/>
    <p:sldId id="381" r:id="rId30"/>
    <p:sldId id="297" r:id="rId31"/>
    <p:sldId id="301" r:id="rId32"/>
    <p:sldId id="302" r:id="rId33"/>
    <p:sldId id="303" r:id="rId34"/>
    <p:sldId id="304" r:id="rId35"/>
    <p:sldId id="308" r:id="rId36"/>
    <p:sldId id="305" r:id="rId37"/>
    <p:sldId id="307" r:id="rId38"/>
    <p:sldId id="309" r:id="rId39"/>
    <p:sldId id="377" r:id="rId40"/>
    <p:sldId id="336" r:id="rId41"/>
    <p:sldId id="345" r:id="rId42"/>
    <p:sldId id="378" r:id="rId43"/>
    <p:sldId id="327" r:id="rId44"/>
    <p:sldId id="310" r:id="rId45"/>
    <p:sldId id="318" r:id="rId46"/>
    <p:sldId id="317" r:id="rId47"/>
    <p:sldId id="312" r:id="rId48"/>
    <p:sldId id="368" r:id="rId49"/>
    <p:sldId id="369" r:id="rId50"/>
    <p:sldId id="320" r:id="rId51"/>
    <p:sldId id="289" r:id="rId52"/>
    <p:sldId id="311" r:id="rId53"/>
    <p:sldId id="376" r:id="rId54"/>
    <p:sldId id="322" r:id="rId55"/>
    <p:sldId id="370" r:id="rId56"/>
    <p:sldId id="372" r:id="rId57"/>
    <p:sldId id="325" r:id="rId58"/>
    <p:sldId id="326" r:id="rId59"/>
    <p:sldId id="374" r:id="rId60"/>
    <p:sldId id="328" r:id="rId61"/>
    <p:sldId id="371" r:id="rId62"/>
    <p:sldId id="373" r:id="rId63"/>
    <p:sldId id="379" r:id="rId6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9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A8D5-305F-45F6-A731-F6D54FB14BD6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465C-F105-4DFF-BFBF-71124A712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6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9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9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url?sa=i&amp;rct=j&amp;q=&amp;esrc=s&amp;frm=1&amp;source=images&amp;cd=&amp;cad=rja&amp;docid=v7FKWANfd5KAJM&amp;tbnid=QoirwezdYulmfM:&amp;ved=0CAUQjRw&amp;url=http://www.math.duke.edu/education/ccp/materials/diffeq/predprey/pred1.html&amp;ei=nyaWUYjRJOrC4AOFn4HADQ&amp;bvm=bv.46471029,d.dmg&amp;psig=AFQjCNHmVBa5cay2ZhzGu-e6djN4c6aXBQ&amp;ust=1368881176899476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popclock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pb.pbslearningmedia.org/resource/tdc02.sci.life.eco.energyuse/snapshot-of-us-energy-use/?utm_source=WeAreTeachers&amp;utm_campaign=PBSLearningMediaArticleSer&amp;utm_medium=Article3&amp;utm_content=SnapshotEnergyUse#.WuHP_WIrK7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would happen if…?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Matter was bound in living matter and never recycled</a:t>
            </a:r>
          </a:p>
          <a:p>
            <a:pPr lvl="1"/>
            <a:r>
              <a:rPr lang="en-US" b="1" i="1" dirty="0" smtClean="0"/>
              <a:t>Life would cease</a:t>
            </a:r>
          </a:p>
          <a:p>
            <a:r>
              <a:rPr lang="en-US" dirty="0" smtClean="0"/>
              <a:t>Made up of </a:t>
            </a:r>
            <a:r>
              <a:rPr lang="en-US" b="1" i="1" u="sng" dirty="0" smtClean="0"/>
              <a:t>C, H, O, N</a:t>
            </a:r>
          </a:p>
          <a:p>
            <a:r>
              <a:rPr lang="en-US" dirty="0" smtClean="0"/>
              <a:t>Matter is r</a:t>
            </a:r>
            <a:r>
              <a:rPr lang="en-US" u="sng" dirty="0" smtClean="0"/>
              <a:t>ecycled</a:t>
            </a:r>
            <a:r>
              <a:rPr lang="en-US" dirty="0" smtClean="0"/>
              <a:t> with and between ecosystems</a:t>
            </a:r>
          </a:p>
          <a:p>
            <a:r>
              <a:rPr lang="en-US" dirty="0" smtClean="0"/>
              <a:t>Elements pass from </a:t>
            </a:r>
            <a:r>
              <a:rPr lang="en-US" u="sng" dirty="0" smtClean="0"/>
              <a:t>1</a:t>
            </a:r>
            <a:r>
              <a:rPr lang="en-US" dirty="0" smtClean="0"/>
              <a:t> organism to another thru the biosphere in </a:t>
            </a:r>
            <a:r>
              <a:rPr lang="en-US" u="sng" dirty="0" smtClean="0"/>
              <a:t>closed</a:t>
            </a:r>
            <a:r>
              <a:rPr lang="en-US" dirty="0" smtClean="0"/>
              <a:t>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~</a:t>
            </a:r>
            <a:r>
              <a:rPr lang="en-US" b="1" dirty="0" smtClean="0"/>
              <a:t>Phosphorus Cycle~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</a:t>
            </a:r>
            <a:r>
              <a:rPr lang="en-US" u="sng" dirty="0" smtClean="0"/>
              <a:t>growth</a:t>
            </a:r>
            <a:r>
              <a:rPr lang="en-US" dirty="0" smtClean="0"/>
              <a:t> and </a:t>
            </a:r>
            <a:r>
              <a:rPr lang="en-US" u="sng" dirty="0" smtClean="0"/>
              <a:t>development</a:t>
            </a:r>
            <a:r>
              <a:rPr lang="en-US" dirty="0" smtClean="0"/>
              <a:t> and making of </a:t>
            </a:r>
            <a:r>
              <a:rPr lang="en-US" u="sng" dirty="0" smtClean="0"/>
              <a:t>RNA/DNA</a:t>
            </a:r>
          </a:p>
          <a:p>
            <a:r>
              <a:rPr lang="en-US" dirty="0" smtClean="0"/>
              <a:t>Rocks/sediments gradually wear down and </a:t>
            </a:r>
            <a:r>
              <a:rPr lang="en-US" b="1" u="sng" dirty="0" smtClean="0"/>
              <a:t>phosphorus</a:t>
            </a:r>
            <a:r>
              <a:rPr lang="en-US" dirty="0" smtClean="0"/>
              <a:t> is released</a:t>
            </a:r>
          </a:p>
          <a:p>
            <a:r>
              <a:rPr lang="en-US" dirty="0" smtClean="0"/>
              <a:t>Some phosphorus stays on land and cycles between organisms and soil</a:t>
            </a:r>
          </a:p>
          <a:p>
            <a:r>
              <a:rPr lang="en-US" dirty="0" smtClean="0"/>
              <a:t>Some phosphorus can wash into rivers where it is dissolved and settles back into rocks</a:t>
            </a:r>
          </a:p>
        </p:txBody>
      </p:sp>
    </p:spTree>
    <p:extLst>
      <p:ext uri="{BB962C8B-B14F-4D97-AF65-F5344CB8AC3E}">
        <p14:creationId xmlns:p14="http://schemas.microsoft.com/office/powerpoint/2010/main" val="20907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ioh.wikispaces.com/file/view/36-17-PhosphorusCycle-L.gif/31445793/36-17-PhosphorusCycl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5" y="228600"/>
            <a:ext cx="892640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1143000"/>
          </a:xfrm>
        </p:spPr>
        <p:txBody>
          <a:bodyPr/>
          <a:lstStyle/>
          <a:p>
            <a:r>
              <a:rPr lang="en-US" b="1" dirty="0" smtClean="0"/>
              <a:t>Phosphorus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9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Cycle Journals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Water Cycle Diagram = pg. 160</a:t>
            </a:r>
          </a:p>
          <a:p>
            <a:pPr lvl="1"/>
            <a:r>
              <a:rPr lang="en-US" dirty="0" smtClean="0"/>
              <a:t>Complete the blanks</a:t>
            </a:r>
          </a:p>
          <a:p>
            <a:pPr lvl="1"/>
            <a:r>
              <a:rPr lang="en-US" dirty="0" smtClean="0"/>
              <a:t>Give it some color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4 </a:t>
            </a:r>
            <a:br>
              <a:rPr lang="en-US" b="1" dirty="0" smtClean="0"/>
            </a:br>
            <a:r>
              <a:rPr lang="en-US" b="1" dirty="0"/>
              <a:t>Ecosystems </a:t>
            </a:r>
            <a:r>
              <a:rPr lang="en-US" b="1" dirty="0" smtClean="0"/>
              <a:t>and Communities</a:t>
            </a:r>
            <a:endParaRPr lang="en-US" b="1" dirty="0"/>
          </a:p>
        </p:txBody>
      </p:sp>
      <p:pic>
        <p:nvPicPr>
          <p:cNvPr id="20482" name="Picture 2" descr="http://earthobservatory.nasa.gov/Experiments/Biome/Images/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0006"/>
            <a:ext cx="7391400" cy="50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Weather</a:t>
            </a:r>
          </a:p>
          <a:p>
            <a:pPr lvl="1"/>
            <a:r>
              <a:rPr lang="en-US" dirty="0" smtClean="0"/>
              <a:t>Day to day conditions on earth</a:t>
            </a:r>
          </a:p>
          <a:p>
            <a:r>
              <a:rPr lang="en-US" b="1" dirty="0" smtClean="0"/>
              <a:t>Climate</a:t>
            </a:r>
          </a:p>
          <a:p>
            <a:pPr lvl="1"/>
            <a:r>
              <a:rPr lang="en-US" dirty="0" smtClean="0"/>
              <a:t>Year after year patterns of temperature and precipitation</a:t>
            </a:r>
            <a:endParaRPr lang="en-US" dirty="0"/>
          </a:p>
          <a:p>
            <a:r>
              <a:rPr lang="en-US" b="1" dirty="0" smtClean="0"/>
              <a:t>Greenhouse effect</a:t>
            </a:r>
          </a:p>
          <a:p>
            <a:pPr lvl="1"/>
            <a:r>
              <a:rPr lang="en-US" dirty="0" smtClean="0"/>
              <a:t>Process by which certain gases trap sunlight energy in earth’s atmosphere as heat</a:t>
            </a:r>
          </a:p>
          <a:p>
            <a:pPr lvl="1"/>
            <a:r>
              <a:rPr lang="en-US" dirty="0" smtClean="0"/>
              <a:t>CO2, methane, water vapor</a:t>
            </a:r>
            <a:endParaRPr lang="en-US" dirty="0"/>
          </a:p>
        </p:txBody>
      </p:sp>
      <p:pic>
        <p:nvPicPr>
          <p:cNvPr id="4" name="Picture 5" descr="climate-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"/>
            <a:ext cx="3505478" cy="23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17410" name="Picture 2" descr="Image result for greenhouse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2" y="1524000"/>
            <a:ext cx="827851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5181600" cy="1143000"/>
          </a:xfrm>
        </p:spPr>
        <p:txBody>
          <a:bodyPr/>
          <a:lstStyle/>
          <a:p>
            <a:r>
              <a:rPr lang="en-US" dirty="0" smtClean="0"/>
              <a:t>Habitat vs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4525963"/>
          </a:xfrm>
        </p:spPr>
        <p:txBody>
          <a:bodyPr/>
          <a:lstStyle/>
          <a:p>
            <a:r>
              <a:rPr lang="en-US" b="1" u="sng" dirty="0" smtClean="0"/>
              <a:t>Habitat</a:t>
            </a:r>
          </a:p>
          <a:p>
            <a:pPr lvl="1"/>
            <a:r>
              <a:rPr lang="en-US" dirty="0" smtClean="0"/>
              <a:t>Where an organism lives</a:t>
            </a:r>
          </a:p>
          <a:p>
            <a:pPr lvl="1"/>
            <a:r>
              <a:rPr lang="en-US" i="1" dirty="0" smtClean="0"/>
              <a:t>Example= in a tree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Niche</a:t>
            </a:r>
          </a:p>
          <a:p>
            <a:pPr lvl="1"/>
            <a:r>
              <a:rPr lang="en-US" dirty="0" smtClean="0"/>
              <a:t>Role/position in the environment</a:t>
            </a:r>
          </a:p>
          <a:p>
            <a:pPr lvl="1"/>
            <a:r>
              <a:rPr lang="en-US" i="1" dirty="0" smtClean="0"/>
              <a:t>Example= seed eater</a:t>
            </a:r>
          </a:p>
        </p:txBody>
      </p:sp>
      <p:pic>
        <p:nvPicPr>
          <p:cNvPr id="6146" name="Picture 2" descr="https://lh3.googleusercontent.com/bDaX4E2kiHtvsGJyUY93J9SPz6TVPCiAyCh-EthhkT7cCICsW2RuBPKM9wcxahYOYTn-nj494uuwpZ2XnjPbeel-Paj-GyGGBPPDYv93hSrt2lip-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5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habitat?</a:t>
            </a:r>
          </a:p>
          <a:p>
            <a:endParaRPr lang="en-US" dirty="0"/>
          </a:p>
          <a:p>
            <a:r>
              <a:rPr lang="en-US" dirty="0" smtClean="0"/>
              <a:t>What is your niche?</a:t>
            </a:r>
          </a:p>
          <a:p>
            <a:r>
              <a:rPr lang="en-US" dirty="0" smtClean="0"/>
              <a:t>What will your niche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229600" cy="3622880"/>
          </a:xfrm>
        </p:spPr>
        <p:txBody>
          <a:bodyPr/>
          <a:lstStyle/>
          <a:p>
            <a:r>
              <a:rPr lang="en-US" b="1" dirty="0" smtClean="0"/>
              <a:t>Tolerance</a:t>
            </a:r>
          </a:p>
          <a:p>
            <a:pPr lvl="1"/>
            <a:r>
              <a:rPr lang="en-US" dirty="0" smtClean="0"/>
              <a:t>The ability to survive and reproduce under a range of environmental conditions</a:t>
            </a:r>
          </a:p>
          <a:p>
            <a:r>
              <a:rPr lang="en-US" b="1" dirty="0" smtClean="0"/>
              <a:t>Keystone species</a:t>
            </a:r>
          </a:p>
          <a:p>
            <a:pPr lvl="1"/>
            <a:r>
              <a:rPr lang="en-US" dirty="0" smtClean="0"/>
              <a:t>Single species that is not usually abundance in a community yet exerts strong control on the structure of the community</a:t>
            </a:r>
            <a:endParaRPr lang="en-US" dirty="0"/>
          </a:p>
        </p:txBody>
      </p:sp>
      <p:pic>
        <p:nvPicPr>
          <p:cNvPr id="18434" name="Picture 2" descr="Image result for keystone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5638800" cy="32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353" y="10708"/>
            <a:ext cx="5459203" cy="1143000"/>
          </a:xfrm>
        </p:spPr>
        <p:txBody>
          <a:bodyPr/>
          <a:lstStyle/>
          <a:p>
            <a:r>
              <a:rPr lang="en-US" b="1" dirty="0" smtClean="0"/>
              <a:t>Tolerance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8" y="1178113"/>
            <a:ext cx="8229600" cy="1565087"/>
          </a:xfrm>
        </p:spPr>
        <p:txBody>
          <a:bodyPr/>
          <a:lstStyle/>
          <a:p>
            <a:pPr lvl="1"/>
            <a:r>
              <a:rPr lang="en-US" dirty="0" smtClean="0"/>
              <a:t>Why can humans have a wider limit of tolerance compared to other animals?</a:t>
            </a:r>
          </a:p>
          <a:p>
            <a:pPr lvl="2"/>
            <a:r>
              <a:rPr lang="en-US" dirty="0" smtClean="0"/>
              <a:t>Can alter their environment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BQWFBYUFRUVFxQVFhcXFRUYFBUVFRUXHCYeGBwjHBQUHy8gIycpLC0sFx4xNTAqNSYrLCkBCQoKDgwOFA8PFCkcHBwpKSkpKSkpKSkpKSkpKSkpKSkpKSkpKSkpKSkpKSkpKSkpKSwpLCwpKSwsKSksKSksKf/AABEIALYBFAMBIgACEQEDEQH/xAAcAAABBQEBAQAAAAAAAAAAAAADAQIEBQYABwj/xAA8EAABAwIEAwYEBQMDBAMAAAABAAIRAyEEBRIxQVFhBiJxgZHwBxOhsRQyQsHRI+HxM1KCFUNiohaSsv/EABgBAAMBAQAAAAAAAAAAAAAAAAABAgME/8QAHhEBAQEBAAMBAQEBAAAAAAAAAAERAhIhMQNBURP/2gAMAwEAAhEDEQA/AM3gztZXWGpdFVZZSsFeUVzYjRoEbKPVeOQRaj1Ar1VPVI2qR0Ud8JHVUGpUUTQbVhQ6iJUqKO96rKZpamuanB6Y5ysBuppNCMESnRlGhDcEFysquHUKrThOUwGG6nUGqE1t1I/EaR1VSWmtabmgXgLnZrTb18lQ1cSXIYcVrOJ/UtJSztp/SIUk5u3/AGAjrv68FnKDCpracN4yrkgWFfHUidi3pE/dMwmZU5g2VRWceUj3xUX8Sf8AKm8ym9BwzgRIhGfTHILCYLNn0z3THS5affqtXledsrDk7iP45rLrmwkw0wOCSRyCV70F71lRKIAERlMKEKyl0Kim605ulq0hyCi6QpzzZQa1kSiishc8BAaU+U6JSaByXOpjkE5qeQp2rQ6tMSuRKwuuVy0gMIYAU1tSFX022RJKusKPVrqDWqozgotUKbzoCNVCfVTapQSUsMrnpulLplPDEzC0ITgpWklWOTdm6mIcQO6B+o7bxHj7snJoVFIKwoU1rsv+GL9YJcC3jAI2PeEnzWrb2AoCldpDhJ7pk3v5wfon/wArSeVGlPuFGzLK6jGa3Mfoidel2mOZMQF6rlvYegysHDvMkS14kg97jy2V5nOKbRpkGIIIAseGwBt+yvn8ZPofOdXEgCyi/MlPx1PTUewbNe4ATNgTAnwQW+7rbMMYXUik1SMuyDEVRLKbo5nutPgXRPkrAdkqo/MR4N73Dnb2FOnOajtZItY/2UgOGjvcoEdOfSw9E05a9otcRM9PBANF5gfx4b+SDPN28o4yQOnX2FArUgeF+nFWLsFViwE8pt9VWYjUDDmkHwMpkC4x9PpZPwuILXS0wQhOqTuhbIJu8uzIVWTs4WcOqJVKx+WZiabp9RzWuoYhlRsh0eKx65z4WBB6lUKic3CtOxlSaWACzsOED0x7ZU9mDCf+DCXipUaV0K4/CBN/Cp+IVdNpRtBU75CX5SXivVTXpGfJcp1elfySq5wWqSlsiwpNCgICkNw4TZ4roUerSV5+HC78OEDGVrYc8ig/hncitY/CjkkZghyRgxmWYJ/JSaOW1HEACTyEk/Rem5T2OpFodU1An9IspuG7JMo1hVpvOlt4Iv4TyVT8wzGF+HtJrWOrul7rCmCRrdcgTwtE+C2DcvpshrQDpLXBo3ECbze/MpxpE1Nbr6QdPQmb/tPVZrD56TWqhsFjARUePzF8/lI3Ed7wstZJDaHFuqAukQ39LZ2BFwTzLrpmOzmnTazv1KZMfmk+s24FUGKzKrVpVywQWtaQReS0a9AvtA+rkTJKJrNpF1T5tGpT0kbw7RvJuNvVMLPA4zW57gQ4ksIcLcIuPP3Cqu3uJqOoA051sdLgDBLYIJB6WNr2VrgsrGGrBrANOmapMkz/ANsjkBDh5qm7VZvTOr5bg5zQfyxAm1+eyCeG4up33X/UfvutR2Qy+ixvz8QNU/6beQ21kcb7dL8RGRewCppmRqgGIkTY+i1ja7AzSNRdAIizWhsCZ2BAHGyjqr4ntd5h2yA0kAiTFyJA8J2sq2t2xa0HQ7Vvfj1ufNU/48NcGtY3U8kAuLiA3fVUIH/q0SLeCHXDC5rXimS4w19I1dOrgxwqi03hzdlnjW9Vb4vtG14ZoGzvAOlpDRHmTtwTsBnAc8avyhwLndC1w34X0+qocFl51kCYdY/lsLG95P258kXMMMWPLWExF4M2PA+f39X89J3fbZtzbDtMNLdvMefG3TgjVflVyGvY0jeYNvPf6/wvPmZeBEFxfEtYwOe8jaQGj8v/AJG3CDwkYbMnCWOLrWc13ceOO5A6bgb7qcv8VOp8sWef9lnUpfTJczlxaOvMLOT7/hailjqny2kOlhJDm3OmZuSTtP1lZrNGaKhjbdac9b9Z98ye4G16uMqzdrD/AFLjwn6Kj1yE7DvE3VVEbc9tKAAApvjie7I/daXJcbTr0w9hkfUdCF50MttIuCJC0XYXuVnsuA5s9JBCxvptksbYUk4U1wTwQhGG/LCT5YTy4JprBB4aWBMcE84gIbsWEBGri/kuQsRixPklVwkSiBA8FIa4IFGlYeCO2koVh2sJQ8JBSTxTSGG6grnIMAHO1n9PCyqdAWgyWuHMLZAI57nrKvj6XXxZVsbBsRHjBjwKK/M2tpajy4mFms7ycu2MnnJEefNKKT2URTa4VGttO7mjkecLVnjVYXEtgXEO/wAqsyzJGNp1AQ3W8vcY/UC50H0I9VTZZhnYmhBLW/Le4XkkOG0z0g2Vk3O6VItYa1Jz2wws1t1d6IHj6JgDBPmo2nT0wDrdMk2aAII8R6+KK/KXUGn5ENkteJ/K1zAJb0DmgiRyTshfTY8ta3Q4lx70TEgna3H7K/xFIFpPSPv/AGQSuxuNaZJLW6qffJNmxEyfBxVEMbg6jXUmMdUqaSY+U9hPWXNADfYlQM7q0f6OFcdLnEOJEANLSNJ/46ZjoEpLaDalOlrbqMPxEAOcLu/ohsxMnvGONuKNPHlnaHs++n/WLC2Kml43AEy2REg8Cdj472mGywVAC8uc21mkuAMg7XHDlbmpHbzG6qLiDOqqxhAMnuw4EniYBHmo+RVR8vrAkTE9J/lZ9K5SsXk9HTpbpttLnNdPE3uDvuoL8upsLaji5zgTAMOaZB2Bbpd4xFpkRIlPxNTVDJLjuJAY0WEkgajwsDfpdWOEyhxBP6rd50CeNosB/fe5KXmqyhR1OENnkTpMnmLyefBLisONRJb5kEfbb1urirgG6NU6jciDLZBixIg3BRGUC4ai6O6JAgRJsJO+8I1XgyTspe53zGHvFpD5Lw51ySbfl3aNIt3eMyo//wAbqvfPdHCBrNuOokLQVMLVYdTGkXvsRz7wHnff6grRzOZLNWobgFmpsib6r7G0FwI2KKlSVKb6ZDXtI2EsiHdCCYdw67XOwqc0bcR7uVtajmlpJEugAgiHDjcbH0CxmcH+oYuET6nr4r2FEuDb1TW00WmrQuMtzHSIdcH3K02Q1GgioCJuPosPQYS5WdPFFlgsumsvpv3ZwBxQ/wDrY5rA1MxqFCdi6nNRoehOz1vNBdnzeawIxD+ZXGseZRobWr2jaOKiP7TDmsbVq9UHUmTW1e0QJ3XLKaly0hPTaWNsEX8espSzdHGZrG9KaM49IcwWcOYFRcRmLkeRtQ7NRzTBnQBkGD0Kw9fMXKOcc/mnoew9ns7+adDgXA8QRbxB4K4zWvRovZJAJmGRJMCeC8b7K54KOLpvqN1iYiSILrA+R52XtWa5W2qGuAGqxB3+vJb8XYy6mVR4HHU3mrV+VUqMeWgGm4NtEOmCNuqgYXs5gtWhnzwx0S0sa6IkgOcHdd5JPVS25IKRdTbUdTPzHuGnTpOsAy+Wm0zCZlucMpPFLWalaS0AB1h/udvA6NF46qyOyzE4pmINKqzuNbqpuNjBMATxEHbhC2xxFgCdxdZ7PMYaVB1UgvfLRYXJkC44DdScLjvmNDuY9/dEMzF5ZTOJp1IGtsljjwncdZH7p+ePdoc403PgbU41+MOcJ/4qp7SUm1GsBJEVGmRIIPAgjYp1XMKleu0UnOYxj/lvfJ0PiQ9pDgZgiJEeMkBIMX2rFOtgnfKpkFrg8Ogl4dcQ5u8kahZZbIcTAAjb3dekduKQDC1gqEPGmKbC4gg2dqbZpMxdeZYBz2PLaghwjgRvBgg7bqehL7azKMNqe9x2NgfBaHHUAaGgG4bwkKDk1ECmOZE+u3NXgaH2O4Fr2WW+3RJ6ZLBF1NzGsJ+W46Sx4J3vLXfp3J8lExNSvWc5utgpB8NbTBa7u7ajG8gbHktiMuE6jBI2JFx0B9ElPLdLiQGwbk8TKYxEp4GWDvd4RpNp62JWTz3CfKrAt6lpHAAyWdeJHKVuSA2QAJj+0TuVme0VH+mXDgZHDjH2+6N9lZ6UeIx1tweR4Qb+XgqDGVZcp9ezbf4G4VTWddXzGPVKyylU6YMcOnNRGG3v0RNZjeytCSH6NuIjw6Kdh9LgqgKTRrQpvOxUq3GXckjstXYDMwPzK8ZpcJF1z9c2NubKzlTAwo9TDrR16HRV9agolqlE+ikbRVhVoIXy1WpsRjTXI72LlrPiDqNQKQMUAkZg078GsLi8J+MCHVrSpLMIijCJejxUHDkpRglbjDHhAUXEmLSFrJqbcRG4YDdet9j8a+vgYe54DTpbHds0CBq4i4uvHa1eOK9D+EdavUe9p71EC+q9zZoHPY223W/Exl1dajHYcPLNRF26C11g4HaPZUvLMpDHjTIgDj3Z2OwvsLq2xWWlxEsYY58PBCGTNYZZDLQQJiOjdvfFWlnfwOLphzfm0XNe+o92urpAaf0gGnIi8QdhxuVBYyth9iHsMHuEVNM2Ol36xaee+/C2zKuxjiawDhpJ/wBJtSWtgQ4u4kHpMo1PECoyGNLt7aQBuANgGi0bbdVNac1TYDEitUBu4Mf3pBFxYADiIJNuatMbVbTbre7SxtmiD8tvAFtNpN9oLiI5JcL2ccHOeajgXXLWhukQALWnYDxUzE5Iws/qklo/3ERYXnynfqlJiu7rzbtN2lc1uqm9rZJIFVrnSQAIbDtQN792JN4WMwFb5tYTDSXXIAA3vbbirb4j4imcWWUSdDIDgPy6oJBEce+fU+ebwjyHAggGePRNk9boODQAIIt5x/g+inUKxBHp5GDP2WbweLqmlra1rnDvaTIB42NyCj5f2v1SKlBzXC1iD5+CxsdfPxqmEuA8fpc/wh1Kh987KrZ2moxfUItEHp06IFftfQG2o+DSlivGp+JfA+gmPv5qFi8OXU3ATMf48FX1u3WG4h4mw7pupLcxBZ8wA6STEggmOm4CJE9MDmLy1zm8RaLeKqyVKzbEa6zyLXP3UIOuto5LTg8R+ye1/DgfpyQSuTJKa9OLuSiNqIrHFATKNU8VdZbio9+5WfZZWGBqXRZsOXGtAkKLXoouBqWE7cD+yJiGrl6mN5VNXpKK5isK7CojmKTRXtXIlRhlctp8QtWUbJfkHkrBtOyHUqALD7VeSMKBUfEYkNQcfmRGxCo6+McSt+Pz/wBRe0vGY8noq6pUlCcSVHqBw3W2Yy3UimNTgPtJ+i94+GOWNo4Y1SHDXAGoR3W7EN4AkndeA4TE6XAkSJ2Xv3YCk5+EpuqXcZ0j9LWzbujePTlZOBsAZMg25I34RpvARaVEBF0phX18mpVPzjV4on/TgB3QPRTCEgKRsfn2cVKDoNGoRxc38oG+/wDjZYfO+1VWuSxsNpwWvAMgzcXi0fuvYcbhm1GFrhIIiCvPc27Jta52kbkGRYm1/sEjePZnh3PfYExu6PT9lX0KXfEmALn39F6vjuzQ06Wt3uSdz0WIzLs5VFUy3SJJ9+aCabs9WHyxH5huLTB21DefEBWdTJKdSHM7vEFu7Z3a4cWrM9msUaYLH7mCReTMkF1vPp/yWibiXNMsMdI3tyUX1W/5desDxOQv4tnq24P7jzUU5CeDSTyAkq1b2u0/nYJ3kEiQgV+31Lgx3LckT6I2OmdBZf2Naw/MqwX/AKW2IZO5J2Lvsh9oMS0UiGxA7oMFw3lxgERtvwQ6naGrXs1uhpMQNz0JWd7VY8jQ0SBEhzS4Q4f7gDcdET3XP+nXrGbx13n131ejuKjkoeuSTx3SlytzHa7eCRMcUrUARgR6fD6ITFIDUAYBHw7b9D9CozNlNwIlxbwN/T906GjyiuS2NxxH7hWBpcOCq8raQJHA7e+gVt80eRXP3F+WB1sGobsLdWoMofySpwvJW1MBdcptR91y0nwvJCxecU2De8bBUWKzUv4ep9hVZrk7lJqPBXzxIL0NUdJ/ymhg5oepL793WiRPleCcKI9lMZCIKo5fZACqZeDdhhwuvV/hLidFIB75c9zu6XTpjYeYEry01/cIuEzR9Nwexxa4cR4zdBvp6liARIMojcReF4PknxPxFBpa8NqMkuG4c0kkkSLETw4c4stNlHxYw73n5pNHVca4AnYgvmOoTJ6q5yaCq7KMxZXphzHBzSLFpBB8wrBJTiq7MaEkH1VhrQa7ZaZSDM5jhuPKVm8ww7dLi0A7ytjiqMggrPCltr3BIA5kcfBBsFmGUVyHPY3TcyBGoxy97oOW5/qIaQRDtFxBDuE+k+p4X9awGAaRsOqz/bnsL8ymalEAVW94cA6ODv5RYW5WMqOmYvEEeBn7yoIYAATEbmYsGkhw/wDVUYzOpSe8PDg+7S11rh0x6WtbyUTF5qXkidpb4tO8jgbT/wAio8YrzrT1swDG93hGrgbgODr+G/MHks9m+YmoQXfmgzwudzHiJ/yoTMe6NJuLD0uhVHz79FSd0KbpQkhOaEEWE9jU0J9M3QBWj9lIp+/NRwpFPfxH2KZFpnf37/sjYWtD/A2QAb+I/ZEY2He+aKGwwbL2/VBHv3upb28Qq/KHS0BXBp2XN1SNpWKc+pEqM+sAob8XdLRg2IqX8lygV8XdcrnxTJNICUvJTAR4pN91uR0p1kwQngoBzQnAewmC6cTHFBiA9U9rhxQ2JXGEAZpHJI5jfFR9ZOykUKJKA9X+CReW4iXHQ35YazgCdUu8wGiP/FenCqJjpKw/wfwgp4Ko4/mfVLjMbBjWt8tzfmtczEBz97BpnzIj7H0TNI4n3uhPqQSIJt97JpHfAabFpnyI/kpvzNNUNP6mkg9QdvQz6oCBmeIAaAd5Pp7hUGFOpz3GbGBMcgbeqD8Rs5fh20qzWh9IuLHjUWkEiWmb2tG0zCg9icwGJDjJ7pkjmXEkDkkbcZXRAA5qdiaUtQMKCB78FNdsgnzr8WMubSxwLRBqM1HxaYB/byCxOlen/G9oFfD2vpq+mpkLzMhKgjAkT2NXaUEaAlI29fXZKm8UBye1yYlHRASBsjB3HkZ9fYQGH+E9xTIZw28fujRt74IQdP7eX+U9pt752TC6yfG6YV3VxwixWWwbr+KsSuT9JlI6rjCSUEVk16j1DZTDHq17rlUVa5lct58NDalJQg5OBWpH6k5DFTkuLp6+aAIanJJqQynakBJpuskcUNr/AF9+/JMdVHkgxqdS6OyoRdQRX9+KUVkBt+y/b5+EpOpwSHODgSduBgRYAXjiZ2Xr+S49jsK2q0wHiRO8DuifSfVfNArFX+H7aYhmH+Qx5aA3QIjYknjsQjQ94wuNLjSdtqpOcRyktj7lO/Gh7Hl1vlvdBiPyXkeRIXkfZT4iOY9jcQZaGClr2ADfykg8eZ6TZCxnxDql2IaCHU6jiaYGzQQBvuRaepPqaa6+KWfNqBtJsOb/AKgcIMuI3+v1Kk/B6iRh6rpPerH0a1ot5yvLsTinEXJI4Stt8Ls7fpdQaPyukHh33E/cFED2qjV2n3ZS+Cp6GIk9G92eZ4kdBt4gq1pvkIDxj45U/wCvhuWir/8Apn8rzHSvZPjllhNGhWAkMqOpuMbCo2QSeAlgHiQvHylQbEBDTnuQHvQHFyUFMlKCgj0rQl0pWoArSnjl78U1iIBf35Jkc3Yc0dokoEI7Tefc+/umB6NUQLcwTz5eCnipZVTTfxurLBtlY/rBmh13FMGysKuDtdVuJfpWUOwGpSErkF1VctYFYCnBya6nCbC0AoeOcLtQ5k+qEWwuAQBdScEJqK33/hMEe5DcURwlEp4MuiEgjBLqUh+GsmDDoAWpEpuUill7jsPRDqUCN0AjXJ+rmmNRmNlBh1FddgsxfSxtNrP+69rDPAbyOov68VSVEyhinUqjajDDmEOaeRCIH1Hh6Qa0DlspjHBoBvwHr7+qxXYrtiMezu2e1rfmN/2uINvAwb9FpMOXglrjrJcCYENYB+kczI92VA/tFlLMZhatB+z2xPFpsWPHVrgD5L5jxVFzHuY8Q9jnMcOTmHS76gr6rBYDvuI/iPqvDfjRl9NmMZVZAdVY4VALd6npAf4uDx/9UqHnj3IJ3RHlDhIjoSgJabEVrJQZqUbpHBOaghmhFYefFMab/dPdwVEeRa/VNY/cHx+yT9J97AD9whOdBCAkB1/fvir/ACmIlZ1zx9P7qflmL0mJUdzYqNDiXBZ7GMkq1ZUkKJVoyudV5U7mpVNfhbrlrCxUOahEJVysG/LSELlyZYm5Xgg7UTwEqcctaJ9PsuXINGqUwCrTLsNrgCBI49BKRcgNVhuydOpSh+7bAj34Ktx3Y9rJLXW5EfuuXJhFw2HDTbp9USr2dbUGpriOhH2XLkBRZjlnyzBM8o4KEAuXJAypb375IDguXJBcdkO0z8FiNbQS14DHNmOIIM8xf1XvOGz5rmd1p4ATHHaYXLlUJ1fGho03JDSSdpM7gTa8/ReJfEbNTXzGrMwzSxo8GNk+Z+wXLkBlSU1cuSCVQFx75fyiN2XLkjCeLprClXJkkUURx+v+Ui5MjHvj30Q3m/kuXJGUv7qfRqwZXLkBq8vIc3ZTHYZq5csvGNdRK1ASuXLlW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ISEBUUEhQUFBQWFBYUFRUVFxQVFhcXFRUYFBUVFRUXHCYeGBwjHBQUHy8gIycpLC0sFx4xNTAqNSYrLCkBCQoKDgwOFA8PFCkcHBwpKSkpKSkpKSkpKSkpKSkpKSkpKSkpKSkpKSkpKSkpKSkpKSwpLCwpKSwsKSksKSksKf/AABEIALYBFAMBIgACEQEDEQH/xAAcAAABBQEBAQAAAAAAAAAAAAADAQIEBQYABwj/xAA8EAABAwIEAwYEBQMDBAMAAAABAAIRAyEEBRIxQVFhBiJxgZHwBxOhsRQyQsHRI+HxM1KCFUNiohaSsv/EABgBAAMBAQAAAAAAAAAAAAAAAAABAgME/8QAHhEBAQEBAAMBAQEBAAAAAAAAAAERAhIhMQNBURP/2gAMAwEAAhEDEQA/AM3gztZXWGpdFVZZSsFeUVzYjRoEbKPVeOQRaj1Ar1VPVI2qR0Ud8JHVUGpUUTQbVhQ6iJUqKO96rKZpamuanB6Y5ysBuppNCMESnRlGhDcEFysquHUKrThOUwGG6nUGqE1t1I/EaR1VSWmtabmgXgLnZrTb18lQ1cSXIYcVrOJ/UtJSztp/SIUk5u3/AGAjrv68FnKDCpracN4yrkgWFfHUidi3pE/dMwmZU5g2VRWceUj3xUX8Sf8AKm8ym9BwzgRIhGfTHILCYLNn0z3THS5affqtXledsrDk7iP45rLrmwkw0wOCSRyCV70F71lRKIAERlMKEKyl0Kim605ulq0hyCi6QpzzZQa1kSiishc8BAaU+U6JSaByXOpjkE5qeQp2rQ6tMSuRKwuuVy0gMIYAU1tSFX022RJKusKPVrqDWqozgotUKbzoCNVCfVTapQSUsMrnpulLplPDEzC0ITgpWklWOTdm6mIcQO6B+o7bxHj7snJoVFIKwoU1rsv+GL9YJcC3jAI2PeEnzWrb2AoCldpDhJ7pk3v5wfon/wArSeVGlPuFGzLK6jGa3Mfoidel2mOZMQF6rlvYegysHDvMkS14kg97jy2V5nOKbRpkGIIIAseGwBt+yvn8ZPofOdXEgCyi/MlPx1PTUewbNe4ATNgTAnwQW+7rbMMYXUik1SMuyDEVRLKbo5nutPgXRPkrAdkqo/MR4N73Dnb2FOnOajtZItY/2UgOGjvcoEdOfSw9E05a9otcRM9PBANF5gfx4b+SDPN28o4yQOnX2FArUgeF+nFWLsFViwE8pt9VWYjUDDmkHwMpkC4x9PpZPwuILXS0wQhOqTuhbIJu8uzIVWTs4WcOqJVKx+WZiabp9RzWuoYhlRsh0eKx65z4WBB6lUKic3CtOxlSaWACzsOED0x7ZU9mDCf+DCXipUaV0K4/CBN/Cp+IVdNpRtBU75CX5SXivVTXpGfJcp1elfySq5wWqSlsiwpNCgICkNw4TZ4roUerSV5+HC78OEDGVrYc8ig/hncitY/CjkkZghyRgxmWYJ/JSaOW1HEACTyEk/Rem5T2OpFodU1An9IspuG7JMo1hVpvOlt4Iv4TyVT8wzGF+HtJrWOrul7rCmCRrdcgTwtE+C2DcvpshrQDpLXBo3ECbze/MpxpE1Nbr6QdPQmb/tPVZrD56TWqhsFjARUePzF8/lI3Ed7wstZJDaHFuqAukQ39LZ2BFwTzLrpmOzmnTazv1KZMfmk+s24FUGKzKrVpVywQWtaQReS0a9AvtA+rkTJKJrNpF1T5tGpT0kbw7RvJuNvVMLPA4zW57gQ4ksIcLcIuPP3Cqu3uJqOoA051sdLgDBLYIJB6WNr2VrgsrGGrBrANOmapMkz/ANsjkBDh5qm7VZvTOr5bg5zQfyxAm1+eyCeG4up33X/UfvutR2Qy+ixvz8QNU/6beQ21kcb7dL8RGRewCppmRqgGIkTY+i1ja7AzSNRdAIizWhsCZ2BAHGyjqr4ntd5h2yA0kAiTFyJA8J2sq2t2xa0HQ7Vvfj1ufNU/48NcGtY3U8kAuLiA3fVUIH/q0SLeCHXDC5rXimS4w19I1dOrgxwqi03hzdlnjW9Vb4vtG14ZoGzvAOlpDRHmTtwTsBnAc8avyhwLndC1w34X0+qocFl51kCYdY/lsLG95P258kXMMMWPLWExF4M2PA+f39X89J3fbZtzbDtMNLdvMefG3TgjVflVyGvY0jeYNvPf6/wvPmZeBEFxfEtYwOe8jaQGj8v/AJG3CDwkYbMnCWOLrWc13ceOO5A6bgb7qcv8VOp8sWef9lnUpfTJczlxaOvMLOT7/hailjqny2kOlhJDm3OmZuSTtP1lZrNGaKhjbdac9b9Z98ye4G16uMqzdrD/AFLjwn6Kj1yE7DvE3VVEbc9tKAAApvjie7I/daXJcbTr0w9hkfUdCF50MttIuCJC0XYXuVnsuA5s9JBCxvptksbYUk4U1wTwQhGG/LCT5YTy4JprBB4aWBMcE84gIbsWEBGri/kuQsRixPklVwkSiBA8FIa4IFGlYeCO2koVh2sJQ8JBSTxTSGG6grnIMAHO1n9PCyqdAWgyWuHMLZAI57nrKvj6XXxZVsbBsRHjBjwKK/M2tpajy4mFms7ycu2MnnJEefNKKT2URTa4VGttO7mjkecLVnjVYXEtgXEO/wAqsyzJGNp1AQ3W8vcY/UC50H0I9VTZZhnYmhBLW/Le4XkkOG0z0g2Vk3O6VItYa1Jz2wws1t1d6IHj6JgDBPmo2nT0wDrdMk2aAII8R6+KK/KXUGn5ENkteJ/K1zAJb0DmgiRyTshfTY8ta3Q4lx70TEgna3H7K/xFIFpPSPv/AGQSuxuNaZJLW6qffJNmxEyfBxVEMbg6jXUmMdUqaSY+U9hPWXNADfYlQM7q0f6OFcdLnEOJEANLSNJ/46ZjoEpLaDalOlrbqMPxEAOcLu/ohsxMnvGONuKNPHlnaHs++n/WLC2Kml43AEy2REg8Cdj472mGywVAC8uc21mkuAMg7XHDlbmpHbzG6qLiDOqqxhAMnuw4EniYBHmo+RVR8vrAkTE9J/lZ9K5SsXk9HTpbpttLnNdPE3uDvuoL8upsLaji5zgTAMOaZB2Bbpd4xFpkRIlPxNTVDJLjuJAY0WEkgajwsDfpdWOEyhxBP6rd50CeNosB/fe5KXmqyhR1OENnkTpMnmLyefBLisONRJb5kEfbb1urirgG6NU6jciDLZBixIg3BRGUC4ai6O6JAgRJsJO+8I1XgyTspe53zGHvFpD5Lw51ySbfl3aNIt3eMyo//wAbqvfPdHCBrNuOokLQVMLVYdTGkXvsRz7wHnff6grRzOZLNWobgFmpsib6r7G0FwI2KKlSVKb6ZDXtI2EsiHdCCYdw67XOwqc0bcR7uVtajmlpJEugAgiHDjcbH0CxmcH+oYuET6nr4r2FEuDb1TW00WmrQuMtzHSIdcH3K02Q1GgioCJuPosPQYS5WdPFFlgsumsvpv3ZwBxQ/wDrY5rA1MxqFCdi6nNRoehOz1vNBdnzeawIxD+ZXGseZRobWr2jaOKiP7TDmsbVq9UHUmTW1e0QJ3XLKaly0hPTaWNsEX8espSzdHGZrG9KaM49IcwWcOYFRcRmLkeRtQ7NRzTBnQBkGD0Kw9fMXKOcc/mnoew9ns7+adDgXA8QRbxB4K4zWvRovZJAJmGRJMCeC8b7K54KOLpvqN1iYiSILrA+R52XtWa5W2qGuAGqxB3+vJb8XYy6mVR4HHU3mrV+VUqMeWgGm4NtEOmCNuqgYXs5gtWhnzwx0S0sa6IkgOcHdd5JPVS25IKRdTbUdTPzHuGnTpOsAy+Wm0zCZlucMpPFLWalaS0AB1h/udvA6NF46qyOyzE4pmINKqzuNbqpuNjBMATxEHbhC2xxFgCdxdZ7PMYaVB1UgvfLRYXJkC44DdScLjvmNDuY9/dEMzF5ZTOJp1IGtsljjwncdZH7p+ePdoc403PgbU41+MOcJ/4qp7SUm1GsBJEVGmRIIPAgjYp1XMKleu0UnOYxj/lvfJ0PiQ9pDgZgiJEeMkBIMX2rFOtgnfKpkFrg8Ogl4dcQ5u8kahZZbIcTAAjb3dekduKQDC1gqEPGmKbC4gg2dqbZpMxdeZYBz2PLaghwjgRvBgg7bqehL7azKMNqe9x2NgfBaHHUAaGgG4bwkKDk1ECmOZE+u3NXgaH2O4Fr2WW+3RJ6ZLBF1NzGsJ+W46Sx4J3vLXfp3J8lExNSvWc5utgpB8NbTBa7u7ajG8gbHktiMuE6jBI2JFx0B9ElPLdLiQGwbk8TKYxEp4GWDvd4RpNp62JWTz3CfKrAt6lpHAAyWdeJHKVuSA2QAJj+0TuVme0VH+mXDgZHDjH2+6N9lZ6UeIx1tweR4Qb+XgqDGVZcp9ezbf4G4VTWddXzGPVKyylU6YMcOnNRGG3v0RNZjeytCSH6NuIjw6Kdh9LgqgKTRrQpvOxUq3GXckjstXYDMwPzK8ZpcJF1z9c2NubKzlTAwo9TDrR16HRV9agolqlE+ikbRVhVoIXy1WpsRjTXI72LlrPiDqNQKQMUAkZg078GsLi8J+MCHVrSpLMIijCJejxUHDkpRglbjDHhAUXEmLSFrJqbcRG4YDdet9j8a+vgYe54DTpbHds0CBq4i4uvHa1eOK9D+EdavUe9p71EC+q9zZoHPY223W/Exl1dajHYcPLNRF26C11g4HaPZUvLMpDHjTIgDj3Z2OwvsLq2xWWlxEsYY58PBCGTNYZZDLQQJiOjdvfFWlnfwOLphzfm0XNe+o92urpAaf0gGnIi8QdhxuVBYyth9iHsMHuEVNM2Ol36xaee+/C2zKuxjiawDhpJ/wBJtSWtgQ4u4kHpMo1PECoyGNLt7aQBuANgGi0bbdVNac1TYDEitUBu4Mf3pBFxYADiIJNuatMbVbTbre7SxtmiD8tvAFtNpN9oLiI5JcL2ccHOeajgXXLWhukQALWnYDxUzE5Iws/qklo/3ERYXnynfqlJiu7rzbtN2lc1uqm9rZJIFVrnSQAIbDtQN792JN4WMwFb5tYTDSXXIAA3vbbirb4j4imcWWUSdDIDgPy6oJBEce+fU+ebwjyHAggGePRNk9boODQAIIt5x/g+inUKxBHp5GDP2WbweLqmlra1rnDvaTIB42NyCj5f2v1SKlBzXC1iD5+CxsdfPxqmEuA8fpc/wh1Kh987KrZ2moxfUItEHp06IFftfQG2o+DSlivGp+JfA+gmPv5qFi8OXU3ATMf48FX1u3WG4h4mw7pupLcxBZ8wA6STEggmOm4CJE9MDmLy1zm8RaLeKqyVKzbEa6zyLXP3UIOuto5LTg8R+ye1/DgfpyQSuTJKa9OLuSiNqIrHFATKNU8VdZbio9+5WfZZWGBqXRZsOXGtAkKLXoouBqWE7cD+yJiGrl6mN5VNXpKK5isK7CojmKTRXtXIlRhlctp8QtWUbJfkHkrBtOyHUqALD7VeSMKBUfEYkNQcfmRGxCo6+McSt+Pz/wBRe0vGY8noq6pUlCcSVHqBw3W2Yy3UimNTgPtJ+i94+GOWNo4Y1SHDXAGoR3W7EN4AkndeA4TE6XAkSJ2Xv3YCk5+EpuqXcZ0j9LWzbujePTlZOBsAZMg25I34RpvARaVEBF0phX18mpVPzjV4on/TgB3QPRTCEgKRsfn2cVKDoNGoRxc38oG+/wDjZYfO+1VWuSxsNpwWvAMgzcXi0fuvYcbhm1GFrhIIiCvPc27Jta52kbkGRYm1/sEjePZnh3PfYExu6PT9lX0KXfEmALn39F6vjuzQ06Wt3uSdz0WIzLs5VFUy3SJJ9+aCabs9WHyxH5huLTB21DefEBWdTJKdSHM7vEFu7Z3a4cWrM9msUaYLH7mCReTMkF1vPp/yWibiXNMsMdI3tyUX1W/5desDxOQv4tnq24P7jzUU5CeDSTyAkq1b2u0/nYJ3kEiQgV+31Lgx3LckT6I2OmdBZf2Naw/MqwX/AKW2IZO5J2Lvsh9oMS0UiGxA7oMFw3lxgERtvwQ6naGrXs1uhpMQNz0JWd7VY8jQ0SBEhzS4Q4f7gDcdET3XP+nXrGbx13n131ejuKjkoeuSTx3SlytzHa7eCRMcUrUARgR6fD6ITFIDUAYBHw7b9D9CozNlNwIlxbwN/T906GjyiuS2NxxH7hWBpcOCq8raQJHA7e+gVt80eRXP3F+WB1sGobsLdWoMofySpwvJW1MBdcptR91y0nwvJCxecU2De8bBUWKzUv4ep9hVZrk7lJqPBXzxIL0NUdJ/ymhg5oepL793WiRPleCcKI9lMZCIKo5fZACqZeDdhhwuvV/hLidFIB75c9zu6XTpjYeYEry01/cIuEzR9Nwexxa4cR4zdBvp6liARIMojcReF4PknxPxFBpa8NqMkuG4c0kkkSLETw4c4stNlHxYw73n5pNHVca4AnYgvmOoTJ6q5yaCq7KMxZXphzHBzSLFpBB8wrBJTiq7MaEkH1VhrQa7ZaZSDM5jhuPKVm8ww7dLi0A7ytjiqMggrPCltr3BIA5kcfBBsFmGUVyHPY3TcyBGoxy97oOW5/qIaQRDtFxBDuE+k+p4X9awGAaRsOqz/bnsL8ymalEAVW94cA6ODv5RYW5WMqOmYvEEeBn7yoIYAATEbmYsGkhw/wDVUYzOpSe8PDg+7S11rh0x6WtbyUTF5qXkidpb4tO8jgbT/wAio8YrzrT1swDG93hGrgbgODr+G/MHks9m+YmoQXfmgzwudzHiJ/yoTMe6NJuLD0uhVHz79FSd0KbpQkhOaEEWE9jU0J9M3QBWj9lIp+/NRwpFPfxH2KZFpnf37/sjYWtD/A2QAb+I/ZEY2He+aKGwwbL2/VBHv3upb28Qq/KHS0BXBp2XN1SNpWKc+pEqM+sAob8XdLRg2IqX8lygV8XdcrnxTJNICUvJTAR4pN91uR0p1kwQngoBzQnAewmC6cTHFBiA9U9rhxQ2JXGEAZpHJI5jfFR9ZOykUKJKA9X+CReW4iXHQ35YazgCdUu8wGiP/FenCqJjpKw/wfwgp4Ko4/mfVLjMbBjWt8tzfmtczEBz97BpnzIj7H0TNI4n3uhPqQSIJt97JpHfAabFpnyI/kpvzNNUNP6mkg9QdvQz6oCBmeIAaAd5Pp7hUGFOpz3GbGBMcgbeqD8Rs5fh20qzWh9IuLHjUWkEiWmb2tG0zCg9icwGJDjJ7pkjmXEkDkkbcZXRAA5qdiaUtQMKCB78FNdsgnzr8WMubSxwLRBqM1HxaYB/byCxOlen/G9oFfD2vpq+mpkLzMhKgjAkT2NXaUEaAlI29fXZKm8UBye1yYlHRASBsjB3HkZ9fYQGH+E9xTIZw28fujRt74IQdP7eX+U9pt752TC6yfG6YV3VxwixWWwbr+KsSuT9JlI6rjCSUEVk16j1DZTDHq17rlUVa5lct58NDalJQg5OBWpH6k5DFTkuLp6+aAIanJJqQynakBJpuskcUNr/AF9+/JMdVHkgxqdS6OyoRdQRX9+KUVkBt+y/b5+EpOpwSHODgSduBgRYAXjiZ2Xr+S49jsK2q0wHiRO8DuifSfVfNArFX+H7aYhmH+Qx5aA3QIjYknjsQjQ94wuNLjSdtqpOcRyktj7lO/Gh7Hl1vlvdBiPyXkeRIXkfZT4iOY9jcQZaGClr2ADfykg8eZ6TZCxnxDql2IaCHU6jiaYGzQQBvuRaepPqaa6+KWfNqBtJsOb/AKgcIMuI3+v1Kk/B6iRh6rpPerH0a1ot5yvLsTinEXJI4Stt8Ls7fpdQaPyukHh33E/cFED2qjV2n3ZS+Cp6GIk9G92eZ4kdBt4gq1pvkIDxj45U/wCvhuWir/8Apn8rzHSvZPjllhNGhWAkMqOpuMbCo2QSeAlgHiQvHylQbEBDTnuQHvQHFyUFMlKCgj0rQl0pWoArSnjl78U1iIBf35Jkc3Yc0dokoEI7Tefc+/umB6NUQLcwTz5eCnipZVTTfxurLBtlY/rBmh13FMGysKuDtdVuJfpWUOwGpSErkF1VctYFYCnBya6nCbC0AoeOcLtQ5k+qEWwuAQBdScEJqK33/hMEe5DcURwlEp4MuiEgjBLqUh+GsmDDoAWpEpuUill7jsPRDqUCN0AjXJ+rmmNRmNlBh1FddgsxfSxtNrP+69rDPAbyOov68VSVEyhinUqjajDDmEOaeRCIH1Hh6Qa0DlspjHBoBvwHr7+qxXYrtiMezu2e1rfmN/2uINvAwb9FpMOXglrjrJcCYENYB+kczI92VA/tFlLMZhatB+z2xPFpsWPHVrgD5L5jxVFzHuY8Q9jnMcOTmHS76gr6rBYDvuI/iPqvDfjRl9NmMZVZAdVY4VALd6npAf4uDx/9UqHnj3IJ3RHlDhIjoSgJabEVrJQZqUbpHBOaghmhFYefFMab/dPdwVEeRa/VNY/cHx+yT9J97AD9whOdBCAkB1/fvir/ACmIlZ1zx9P7qflmL0mJUdzYqNDiXBZ7GMkq1ZUkKJVoyudV5U7mpVNfhbrlrCxUOahEJVysG/LSELlyZYm5Xgg7UTwEqcctaJ9PsuXINGqUwCrTLsNrgCBI49BKRcgNVhuydOpSh+7bAj34Ktx3Y9rJLXW5EfuuXJhFw2HDTbp9USr2dbUGpriOhH2XLkBRZjlnyzBM8o4KEAuXJAypb375IDguXJBcdkO0z8FiNbQS14DHNmOIIM8xf1XvOGz5rmd1p4ATHHaYXLlUJ1fGho03JDSSdpM7gTa8/ReJfEbNTXzGrMwzSxo8GNk+Z+wXLkBlSU1cuSCVQFx75fyiN2XLkjCeLprClXJkkUURx+v+Ui5MjHvj30Q3m/kuXJGUv7qfRqwZXLkBq8vIc3ZTHYZq5csvGNdRK1ASuXLlW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ISEBUUEhQUFBQWFBYUFRUVFxQVFhcXFRUYFBUVFRUXHCYeGBwjHBQUHy8gIycpLC0sFx4xNTAqNSYrLCkBCQoKDgwOFA8PFCkcHBwpKSkpKSkpKSkpKSkpKSkpKSkpKSkpKSkpKSkpKSkpKSkpKSwpLCwpKSwsKSksKSksKf/AABEIALYBFAMBIgACEQEDEQH/xAAcAAABBQEBAQAAAAAAAAAAAAADAQIEBQYABwj/xAA8EAABAwIEAwYEBQMDBAMAAAABAAIRAyEEBRIxQVFhBiJxgZHwBxOhsRQyQsHRI+HxM1KCFUNiohaSsv/EABgBAAMBAQAAAAAAAAAAAAAAAAABAgME/8QAHhEBAQEBAAMBAQEBAAAAAAAAAAERAhIhMQNBURP/2gAMAwEAAhEDEQA/AM3gztZXWGpdFVZZSsFeUVzYjRoEbKPVeOQRaj1Ar1VPVI2qR0Ud8JHVUGpUUTQbVhQ6iJUqKO96rKZpamuanB6Y5ysBuppNCMESnRlGhDcEFysquHUKrThOUwGG6nUGqE1t1I/EaR1VSWmtabmgXgLnZrTb18lQ1cSXIYcVrOJ/UtJSztp/SIUk5u3/AGAjrv68FnKDCpracN4yrkgWFfHUidi3pE/dMwmZU5g2VRWceUj3xUX8Sf8AKm8ym9BwzgRIhGfTHILCYLNn0z3THS5affqtXledsrDk7iP45rLrmwkw0wOCSRyCV70F71lRKIAERlMKEKyl0Kim605ulq0hyCi6QpzzZQa1kSiishc8BAaU+U6JSaByXOpjkE5qeQp2rQ6tMSuRKwuuVy0gMIYAU1tSFX022RJKusKPVrqDWqozgotUKbzoCNVCfVTapQSUsMrnpulLplPDEzC0ITgpWklWOTdm6mIcQO6B+o7bxHj7snJoVFIKwoU1rsv+GL9YJcC3jAI2PeEnzWrb2AoCldpDhJ7pk3v5wfon/wArSeVGlPuFGzLK6jGa3Mfoidel2mOZMQF6rlvYegysHDvMkS14kg97jy2V5nOKbRpkGIIIAseGwBt+yvn8ZPofOdXEgCyi/MlPx1PTUewbNe4ATNgTAnwQW+7rbMMYXUik1SMuyDEVRLKbo5nutPgXRPkrAdkqo/MR4N73Dnb2FOnOajtZItY/2UgOGjvcoEdOfSw9E05a9otcRM9PBANF5gfx4b+SDPN28o4yQOnX2FArUgeF+nFWLsFViwE8pt9VWYjUDDmkHwMpkC4x9PpZPwuILXS0wQhOqTuhbIJu8uzIVWTs4WcOqJVKx+WZiabp9RzWuoYhlRsh0eKx65z4WBB6lUKic3CtOxlSaWACzsOED0x7ZU9mDCf+DCXipUaV0K4/CBN/Cp+IVdNpRtBU75CX5SXivVTXpGfJcp1elfySq5wWqSlsiwpNCgICkNw4TZ4roUerSV5+HC78OEDGVrYc8ig/hncitY/CjkkZghyRgxmWYJ/JSaOW1HEACTyEk/Rem5T2OpFodU1An9IspuG7JMo1hVpvOlt4Iv4TyVT8wzGF+HtJrWOrul7rCmCRrdcgTwtE+C2DcvpshrQDpLXBo3ECbze/MpxpE1Nbr6QdPQmb/tPVZrD56TWqhsFjARUePzF8/lI3Ed7wstZJDaHFuqAukQ39LZ2BFwTzLrpmOzmnTazv1KZMfmk+s24FUGKzKrVpVywQWtaQReS0a9AvtA+rkTJKJrNpF1T5tGpT0kbw7RvJuNvVMLPA4zW57gQ4ksIcLcIuPP3Cqu3uJqOoA051sdLgDBLYIJB6WNr2VrgsrGGrBrANOmapMkz/ANsjkBDh5qm7VZvTOr5bg5zQfyxAm1+eyCeG4up33X/UfvutR2Qy+ixvz8QNU/6beQ21kcb7dL8RGRewCppmRqgGIkTY+i1ja7AzSNRdAIizWhsCZ2BAHGyjqr4ntd5h2yA0kAiTFyJA8J2sq2t2xa0HQ7Vvfj1ufNU/48NcGtY3U8kAuLiA3fVUIH/q0SLeCHXDC5rXimS4w19I1dOrgxwqi03hzdlnjW9Vb4vtG14ZoGzvAOlpDRHmTtwTsBnAc8avyhwLndC1w34X0+qocFl51kCYdY/lsLG95P258kXMMMWPLWExF4M2PA+f39X89J3fbZtzbDtMNLdvMefG3TgjVflVyGvY0jeYNvPf6/wvPmZeBEFxfEtYwOe8jaQGj8v/AJG3CDwkYbMnCWOLrWc13ceOO5A6bgb7qcv8VOp8sWef9lnUpfTJczlxaOvMLOT7/hailjqny2kOlhJDm3OmZuSTtP1lZrNGaKhjbdac9b9Z98ye4G16uMqzdrD/AFLjwn6Kj1yE7DvE3VVEbc9tKAAApvjie7I/daXJcbTr0w9hkfUdCF50MttIuCJC0XYXuVnsuA5s9JBCxvptksbYUk4U1wTwQhGG/LCT5YTy4JprBB4aWBMcE84gIbsWEBGri/kuQsRixPklVwkSiBA8FIa4IFGlYeCO2koVh2sJQ8JBSTxTSGG6grnIMAHO1n9PCyqdAWgyWuHMLZAI57nrKvj6XXxZVsbBsRHjBjwKK/M2tpajy4mFms7ycu2MnnJEefNKKT2URTa4VGttO7mjkecLVnjVYXEtgXEO/wAqsyzJGNp1AQ3W8vcY/UC50H0I9VTZZhnYmhBLW/Le4XkkOG0z0g2Vk3O6VItYa1Jz2wws1t1d6IHj6JgDBPmo2nT0wDrdMk2aAII8R6+KK/KXUGn5ENkteJ/K1zAJb0DmgiRyTshfTY8ta3Q4lx70TEgna3H7K/xFIFpPSPv/AGQSuxuNaZJLW6qffJNmxEyfBxVEMbg6jXUmMdUqaSY+U9hPWXNADfYlQM7q0f6OFcdLnEOJEANLSNJ/46ZjoEpLaDalOlrbqMPxEAOcLu/ohsxMnvGONuKNPHlnaHs++n/WLC2Kml43AEy2REg8Cdj472mGywVAC8uc21mkuAMg7XHDlbmpHbzG6qLiDOqqxhAMnuw4EniYBHmo+RVR8vrAkTE9J/lZ9K5SsXk9HTpbpttLnNdPE3uDvuoL8upsLaji5zgTAMOaZB2Bbpd4xFpkRIlPxNTVDJLjuJAY0WEkgajwsDfpdWOEyhxBP6rd50CeNosB/fe5KXmqyhR1OENnkTpMnmLyefBLisONRJb5kEfbb1urirgG6NU6jciDLZBixIg3BRGUC4ai6O6JAgRJsJO+8I1XgyTspe53zGHvFpD5Lw51ySbfl3aNIt3eMyo//wAbqvfPdHCBrNuOokLQVMLVYdTGkXvsRz7wHnff6grRzOZLNWobgFmpsib6r7G0FwI2KKlSVKb6ZDXtI2EsiHdCCYdw67XOwqc0bcR7uVtajmlpJEugAgiHDjcbH0CxmcH+oYuET6nr4r2FEuDb1TW00WmrQuMtzHSIdcH3K02Q1GgioCJuPosPQYS5WdPFFlgsumsvpv3ZwBxQ/wDrY5rA1MxqFCdi6nNRoehOz1vNBdnzeawIxD+ZXGseZRobWr2jaOKiP7TDmsbVq9UHUmTW1e0QJ3XLKaly0hPTaWNsEX8espSzdHGZrG9KaM49IcwWcOYFRcRmLkeRtQ7NRzTBnQBkGD0Kw9fMXKOcc/mnoew9ns7+adDgXA8QRbxB4K4zWvRovZJAJmGRJMCeC8b7K54KOLpvqN1iYiSILrA+R52XtWa5W2qGuAGqxB3+vJb8XYy6mVR4HHU3mrV+VUqMeWgGm4NtEOmCNuqgYXs5gtWhnzwx0S0sa6IkgOcHdd5JPVS25IKRdTbUdTPzHuGnTpOsAy+Wm0zCZlucMpPFLWalaS0AB1h/udvA6NF46qyOyzE4pmINKqzuNbqpuNjBMATxEHbhC2xxFgCdxdZ7PMYaVB1UgvfLRYXJkC44DdScLjvmNDuY9/dEMzF5ZTOJp1IGtsljjwncdZH7p+ePdoc403PgbU41+MOcJ/4qp7SUm1GsBJEVGmRIIPAgjYp1XMKleu0UnOYxj/lvfJ0PiQ9pDgZgiJEeMkBIMX2rFOtgnfKpkFrg8Ogl4dcQ5u8kahZZbIcTAAjb3dekduKQDC1gqEPGmKbC4gg2dqbZpMxdeZYBz2PLaghwjgRvBgg7bqehL7azKMNqe9x2NgfBaHHUAaGgG4bwkKDk1ECmOZE+u3NXgaH2O4Fr2WW+3RJ6ZLBF1NzGsJ+W46Sx4J3vLXfp3J8lExNSvWc5utgpB8NbTBa7u7ajG8gbHktiMuE6jBI2JFx0B9ElPLdLiQGwbk8TKYxEp4GWDvd4RpNp62JWTz3CfKrAt6lpHAAyWdeJHKVuSA2QAJj+0TuVme0VH+mXDgZHDjH2+6N9lZ6UeIx1tweR4Qb+XgqDGVZcp9ezbf4G4VTWddXzGPVKyylU6YMcOnNRGG3v0RNZjeytCSH6NuIjw6Kdh9LgqgKTRrQpvOxUq3GXckjstXYDMwPzK8ZpcJF1z9c2NubKzlTAwo9TDrR16HRV9agolqlE+ikbRVhVoIXy1WpsRjTXI72LlrPiDqNQKQMUAkZg078GsLi8J+MCHVrSpLMIijCJejxUHDkpRglbjDHhAUXEmLSFrJqbcRG4YDdet9j8a+vgYe54DTpbHds0CBq4i4uvHa1eOK9D+EdavUe9p71EC+q9zZoHPY223W/Exl1dajHYcPLNRF26C11g4HaPZUvLMpDHjTIgDj3Z2OwvsLq2xWWlxEsYY58PBCGTNYZZDLQQJiOjdvfFWlnfwOLphzfm0XNe+o92urpAaf0gGnIi8QdhxuVBYyth9iHsMHuEVNM2Ol36xaee+/C2zKuxjiawDhpJ/wBJtSWtgQ4u4kHpMo1PECoyGNLt7aQBuANgGi0bbdVNac1TYDEitUBu4Mf3pBFxYADiIJNuatMbVbTbre7SxtmiD8tvAFtNpN9oLiI5JcL2ccHOeajgXXLWhukQALWnYDxUzE5Iws/qklo/3ERYXnynfqlJiu7rzbtN2lc1uqm9rZJIFVrnSQAIbDtQN792JN4WMwFb5tYTDSXXIAA3vbbirb4j4imcWWUSdDIDgPy6oJBEce+fU+ebwjyHAggGePRNk9boODQAIIt5x/g+inUKxBHp5GDP2WbweLqmlra1rnDvaTIB42NyCj5f2v1SKlBzXC1iD5+CxsdfPxqmEuA8fpc/wh1Kh987KrZ2moxfUItEHp06IFftfQG2o+DSlivGp+JfA+gmPv5qFi8OXU3ATMf48FX1u3WG4h4mw7pupLcxBZ8wA6STEggmOm4CJE9MDmLy1zm8RaLeKqyVKzbEa6zyLXP3UIOuto5LTg8R+ye1/DgfpyQSuTJKa9OLuSiNqIrHFATKNU8VdZbio9+5WfZZWGBqXRZsOXGtAkKLXoouBqWE7cD+yJiGrl6mN5VNXpKK5isK7CojmKTRXtXIlRhlctp8QtWUbJfkHkrBtOyHUqALD7VeSMKBUfEYkNQcfmRGxCo6+McSt+Pz/wBRe0vGY8noq6pUlCcSVHqBw3W2Yy3UimNTgPtJ+i94+GOWNo4Y1SHDXAGoR3W7EN4AkndeA4TE6XAkSJ2Xv3YCk5+EpuqXcZ0j9LWzbujePTlZOBsAZMg25I34RpvARaVEBF0phX18mpVPzjV4on/TgB3QPRTCEgKRsfn2cVKDoNGoRxc38oG+/wDjZYfO+1VWuSxsNpwWvAMgzcXi0fuvYcbhm1GFrhIIiCvPc27Jta52kbkGRYm1/sEjePZnh3PfYExu6PT9lX0KXfEmALn39F6vjuzQ06Wt3uSdz0WIzLs5VFUy3SJJ9+aCabs9WHyxH5huLTB21DefEBWdTJKdSHM7vEFu7Z3a4cWrM9msUaYLH7mCReTMkF1vPp/yWibiXNMsMdI3tyUX1W/5desDxOQv4tnq24P7jzUU5CeDSTyAkq1b2u0/nYJ3kEiQgV+31Lgx3LckT6I2OmdBZf2Naw/MqwX/AKW2IZO5J2Lvsh9oMS0UiGxA7oMFw3lxgERtvwQ6naGrXs1uhpMQNz0JWd7VY8jQ0SBEhzS4Q4f7gDcdET3XP+nXrGbx13n131ejuKjkoeuSTx3SlytzHa7eCRMcUrUARgR6fD6ITFIDUAYBHw7b9D9CozNlNwIlxbwN/T906GjyiuS2NxxH7hWBpcOCq8raQJHA7e+gVt80eRXP3F+WB1sGobsLdWoMofySpwvJW1MBdcptR91y0nwvJCxecU2De8bBUWKzUv4ep9hVZrk7lJqPBXzxIL0NUdJ/ymhg5oepL793WiRPleCcKI9lMZCIKo5fZACqZeDdhhwuvV/hLidFIB75c9zu6XTpjYeYEry01/cIuEzR9Nwexxa4cR4zdBvp6liARIMojcReF4PknxPxFBpa8NqMkuG4c0kkkSLETw4c4stNlHxYw73n5pNHVca4AnYgvmOoTJ6q5yaCq7KMxZXphzHBzSLFpBB8wrBJTiq7MaEkH1VhrQa7ZaZSDM5jhuPKVm8ww7dLi0A7ytjiqMggrPCltr3BIA5kcfBBsFmGUVyHPY3TcyBGoxy97oOW5/qIaQRDtFxBDuE+k+p4X9awGAaRsOqz/bnsL8ymalEAVW94cA6ODv5RYW5WMqOmYvEEeBn7yoIYAATEbmYsGkhw/wDVUYzOpSe8PDg+7S11rh0x6WtbyUTF5qXkidpb4tO8jgbT/wAio8YrzrT1swDG93hGrgbgODr+G/MHks9m+YmoQXfmgzwudzHiJ/yoTMe6NJuLD0uhVHz79FSd0KbpQkhOaEEWE9jU0J9M3QBWj9lIp+/NRwpFPfxH2KZFpnf37/sjYWtD/A2QAb+I/ZEY2He+aKGwwbL2/VBHv3upb28Qq/KHS0BXBp2XN1SNpWKc+pEqM+sAob8XdLRg2IqX8lygV8XdcrnxTJNICUvJTAR4pN91uR0p1kwQngoBzQnAewmC6cTHFBiA9U9rhxQ2JXGEAZpHJI5jfFR9ZOykUKJKA9X+CReW4iXHQ35YazgCdUu8wGiP/FenCqJjpKw/wfwgp4Ko4/mfVLjMbBjWt8tzfmtczEBz97BpnzIj7H0TNI4n3uhPqQSIJt97JpHfAabFpnyI/kpvzNNUNP6mkg9QdvQz6oCBmeIAaAd5Pp7hUGFOpz3GbGBMcgbeqD8Rs5fh20qzWh9IuLHjUWkEiWmb2tG0zCg9icwGJDjJ7pkjmXEkDkkbcZXRAA5qdiaUtQMKCB78FNdsgnzr8WMubSxwLRBqM1HxaYB/byCxOlen/G9oFfD2vpq+mpkLzMhKgjAkT2NXaUEaAlI29fXZKm8UBye1yYlHRASBsjB3HkZ9fYQGH+E9xTIZw28fujRt74IQdP7eX+U9pt752TC6yfG6YV3VxwixWWwbr+KsSuT9JlI6rjCSUEVk16j1DZTDHq17rlUVa5lct58NDalJQg5OBWpH6k5DFTkuLp6+aAIanJJqQynakBJpuskcUNr/AF9+/JMdVHkgxqdS6OyoRdQRX9+KUVkBt+y/b5+EpOpwSHODgSduBgRYAXjiZ2Xr+S49jsK2q0wHiRO8DuifSfVfNArFX+H7aYhmH+Qx5aA3QIjYknjsQjQ94wuNLjSdtqpOcRyktj7lO/Gh7Hl1vlvdBiPyXkeRIXkfZT4iOY9jcQZaGClr2ADfykg8eZ6TZCxnxDql2IaCHU6jiaYGzQQBvuRaepPqaa6+KWfNqBtJsOb/AKgcIMuI3+v1Kk/B6iRh6rpPerH0a1ot5yvLsTinEXJI4Stt8Ls7fpdQaPyukHh33E/cFED2qjV2n3ZS+Cp6GIk9G92eZ4kdBt4gq1pvkIDxj45U/wCvhuWir/8Apn8rzHSvZPjllhNGhWAkMqOpuMbCo2QSeAlgHiQvHylQbEBDTnuQHvQHFyUFMlKCgj0rQl0pWoArSnjl78U1iIBf35Jkc3Yc0dokoEI7Tefc+/umB6NUQLcwTz5eCnipZVTTfxurLBtlY/rBmh13FMGysKuDtdVuJfpWUOwGpSErkF1VctYFYCnBya6nCbC0AoeOcLtQ5k+qEWwuAQBdScEJqK33/hMEe5DcURwlEp4MuiEgjBLqUh+GsmDDoAWpEpuUill7jsPRDqUCN0AjXJ+rmmNRmNlBh1FddgsxfSxtNrP+69rDPAbyOov68VSVEyhinUqjajDDmEOaeRCIH1Hh6Qa0DlspjHBoBvwHr7+qxXYrtiMezu2e1rfmN/2uINvAwb9FpMOXglrjrJcCYENYB+kczI92VA/tFlLMZhatB+z2xPFpsWPHVrgD5L5jxVFzHuY8Q9jnMcOTmHS76gr6rBYDvuI/iPqvDfjRl9NmMZVZAdVY4VALd6npAf4uDx/9UqHnj3IJ3RHlDhIjoSgJabEVrJQZqUbpHBOaghmhFYefFMab/dPdwVEeRa/VNY/cHx+yT9J97AD9whOdBCAkB1/fvir/ACmIlZ1zx9P7qflmL0mJUdzYqNDiXBZ7GMkq1ZUkKJVoyudV5U7mpVNfhbrlrCxUOahEJVysG/LSELlyZYm5Xgg7UTwEqcctaJ9PsuXINGqUwCrTLsNrgCBI49BKRcgNVhuydOpSh+7bAj34Ktx3Y9rJLXW5EfuuXJhFw2HDTbp9USr2dbUGpriOhH2XLkBRZjlnyzBM8o4KEAuXJAypb375IDguXJBcdkO0z8FiNbQS14DHNmOIIM8xf1XvOGz5rmd1p4ATHHaYXLlUJ1fGho03JDSSdpM7gTa8/ReJfEbNTXzGrMwzSxo8GNk+Z+wXLkBlSU1cuSCVQFx75fyiN2XLkjCeLprClXJkkUURx+v+Ui5MjHvj30Q3m/kuXJGUv7qfRqwZXLkBq8vIc3ZTHYZq5csvGNdRK1ASuXLlWE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12" name="Picture 8" descr="https://encrypted-tbn2.gstatic.com/images?q=tbn:ANd9GcQW5x1QhTfbcAd6bm8WRFajS3lXukioK4xZ4LNrCcx4_A9pF4be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8" y="3048000"/>
            <a:ext cx="30720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i766.photobucket.com/albums/xx304/Moonwalker91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67605"/>
            <a:ext cx="4450713" cy="29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Cycles in the Biosphere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Energy is </a:t>
            </a:r>
            <a:r>
              <a:rPr lang="en-US" b="1" u="sng" dirty="0" smtClean="0"/>
              <a:t>transformed</a:t>
            </a:r>
            <a:r>
              <a:rPr lang="en-US" dirty="0" smtClean="0"/>
              <a:t> into usable forms to </a:t>
            </a:r>
            <a:r>
              <a:rPr lang="en-US" b="1" u="sng" dirty="0" smtClean="0"/>
              <a:t>support</a:t>
            </a:r>
            <a:r>
              <a:rPr lang="en-US" dirty="0" smtClean="0"/>
              <a:t> the functions of an </a:t>
            </a:r>
            <a:r>
              <a:rPr lang="en-US" b="1" u="sng" dirty="0" smtClean="0"/>
              <a:t>ecosystem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constant supply of usable energy is needed, but </a:t>
            </a:r>
            <a:r>
              <a:rPr lang="en-US" b="1" u="sng" dirty="0" smtClean="0"/>
              <a:t>matter</a:t>
            </a:r>
            <a:r>
              <a:rPr lang="en-US" dirty="0" smtClean="0"/>
              <a:t> must be </a:t>
            </a:r>
            <a:r>
              <a:rPr lang="en-US" b="1" u="sng" dirty="0" smtClean="0"/>
              <a:t>cycled</a:t>
            </a:r>
            <a:r>
              <a:rPr lang="en-US" dirty="0" smtClean="0"/>
              <a:t> through the biosphere.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cycling</a:t>
            </a:r>
            <a:r>
              <a:rPr lang="en-US" dirty="0" smtClean="0"/>
              <a:t> of nutrients in the </a:t>
            </a:r>
            <a:r>
              <a:rPr lang="en-US" b="1" u="sng" dirty="0" smtClean="0"/>
              <a:t>biosphere</a:t>
            </a:r>
            <a:r>
              <a:rPr lang="en-US" dirty="0" smtClean="0"/>
              <a:t> involves both </a:t>
            </a:r>
            <a:r>
              <a:rPr lang="en-US" b="1" u="sng" dirty="0" smtClean="0"/>
              <a:t>matter</a:t>
            </a:r>
            <a:r>
              <a:rPr lang="en-US" dirty="0" smtClean="0"/>
              <a:t> in living organisms and</a:t>
            </a:r>
            <a:r>
              <a:rPr lang="en-US" b="1" dirty="0" smtClean="0"/>
              <a:t> </a:t>
            </a:r>
            <a:r>
              <a:rPr lang="en-US" b="1" u="sng" dirty="0" smtClean="0"/>
              <a:t>physical </a:t>
            </a:r>
            <a:r>
              <a:rPr lang="en-US" dirty="0" smtClean="0"/>
              <a:t>process found in the </a:t>
            </a:r>
            <a:r>
              <a:rPr lang="en-US" b="1" u="sng" dirty="0" smtClean="0"/>
              <a:t>environment</a:t>
            </a:r>
            <a:r>
              <a:rPr lang="en-US" dirty="0" smtClean="0"/>
              <a:t> like </a:t>
            </a:r>
            <a:r>
              <a:rPr lang="en-US" b="1" u="sng" dirty="0" smtClean="0"/>
              <a:t>weathering</a:t>
            </a:r>
          </a:p>
          <a:p>
            <a:r>
              <a:rPr lang="en-US" dirty="0" smtClean="0"/>
              <a:t>Called </a:t>
            </a:r>
            <a:r>
              <a:rPr lang="en-US" b="1" dirty="0" smtClean="0"/>
              <a:t>BIOGEOCHEMICAL CYCLES</a:t>
            </a:r>
            <a:endParaRPr lang="en-US" b="1" dirty="0"/>
          </a:p>
        </p:txBody>
      </p:sp>
      <p:pic>
        <p:nvPicPr>
          <p:cNvPr id="13314" name="Picture 2" descr="http://thecalloftheland.files.wordpress.com/2009/03/blue_marble_globe_west_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642765"/>
              </p:ext>
            </p:extLst>
          </p:nvPr>
        </p:nvGraphicFramePr>
        <p:xfrm>
          <a:off x="152400" y="1143001"/>
          <a:ext cx="8839200" cy="516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269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</a:p>
                    <a:p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Species</a:t>
                      </a:r>
                    </a:p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Species</a:t>
                      </a:r>
                    </a:p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Book </a:t>
                      </a:r>
                    </a:p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COMPETITION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species use the same 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Fighting</a:t>
                      </a:r>
                      <a:r>
                        <a:rPr lang="en-US" baseline="0" dirty="0" smtClean="0"/>
                        <a:t> over a water hole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8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Predator (pursuer)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vs Prey (consumed)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</a:p>
                    <a:p>
                      <a:pPr algn="ctr"/>
                      <a:r>
                        <a:rPr lang="en-US" dirty="0" smtClean="0"/>
                        <a:t>(dies)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 eats a mouse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HERBIVORY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Herbivore eats a 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Cow on grass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MUTUALISM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species benefit since live close</a:t>
                      </a:r>
                      <a:r>
                        <a:rPr lang="en-US" baseline="0" dirty="0" smtClean="0"/>
                        <a:t>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Clownfish</a:t>
                      </a:r>
                      <a:r>
                        <a:rPr lang="en-US" baseline="0" dirty="0" smtClean="0"/>
                        <a:t> + sea anemone</a:t>
                      </a:r>
                      <a:endParaRPr lang="en-US" dirty="0" smtClean="0"/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5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COMMENSALISM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organism benefits and other is neither harmed</a:t>
                      </a:r>
                      <a:r>
                        <a:rPr lang="en-US" baseline="0" dirty="0" smtClean="0"/>
                        <a:t> nor helped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Bird</a:t>
                      </a:r>
                      <a:r>
                        <a:rPr lang="en-US" baseline="0" dirty="0" smtClean="0"/>
                        <a:t> in a 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PARASITISM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organism benefits at expense of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 + dog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n-eating-li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225925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s://www.math.duke.edu/education/ccp/materials/diffeq/predprey/Lynx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2" y="0"/>
            <a:ext cx="4378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917700"/>
            <a:ext cx="2559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s://encrypted-tbn1.gstatic.com/images?q=tbn:ANd9GcTHONuCyOrLjr3b0ZHb9Qa1nlVGrx2aa_1QZ2q78mQ4RJ91nqHuz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4038600"/>
            <a:ext cx="3382962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ontrol_dog_fl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34075"/>
            <a:ext cx="376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encrypted-tbn1.gstatic.com/images?q=tbn:ANd9GcQUuqyx2-7KTm4dtvQstV9UFd5RAt7PZYaB0NxqtGdjtK_b99ak-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46" y="2062162"/>
            <a:ext cx="311170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0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9" y="-27709"/>
            <a:ext cx="3789652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mutualism examp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9" y="2286000"/>
            <a:ext cx="3801071" cy="25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ater cycle.pdf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533400"/>
            <a:ext cx="11430000" cy="7543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725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Interactions Sorting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1447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Species </a:t>
            </a:r>
            <a:r>
              <a:rPr lang="en-US" sz="2000" dirty="0"/>
              <a:t>I</a:t>
            </a:r>
            <a:r>
              <a:rPr lang="en-US" sz="2000" dirty="0" smtClean="0"/>
              <a:t>nteractions Sort</a:t>
            </a:r>
            <a:endParaRPr lang="en-US" sz="2000" dirty="0"/>
          </a:p>
          <a:p>
            <a:pPr lvl="1"/>
            <a:r>
              <a:rPr lang="en-US" sz="2000" dirty="0" smtClean="0"/>
              <a:t>Mutualism = 18 cards</a:t>
            </a:r>
          </a:p>
          <a:p>
            <a:pPr lvl="1"/>
            <a:r>
              <a:rPr lang="en-US" sz="2000" dirty="0" smtClean="0"/>
              <a:t>Parasitism= 11 cards</a:t>
            </a:r>
          </a:p>
          <a:p>
            <a:pPr lvl="1"/>
            <a:r>
              <a:rPr lang="en-US" sz="2000" dirty="0" smtClean="0"/>
              <a:t>Commensalism= 13 cards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What is a Tree Worth – Page 161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152-153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5638800" cy="1143000"/>
          </a:xfrm>
        </p:spPr>
        <p:txBody>
          <a:bodyPr/>
          <a:lstStyle/>
          <a:p>
            <a:r>
              <a:rPr lang="en-US" dirty="0" smtClean="0"/>
              <a:t>~Interactions Check~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4638"/>
            <a:ext cx="2133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Page 157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994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Matching</a:t>
            </a:r>
          </a:p>
          <a:p>
            <a:r>
              <a:rPr lang="en-US" dirty="0" smtClean="0"/>
              <a:t>____ 1. Biotic Factors</a:t>
            </a:r>
          </a:p>
          <a:p>
            <a:r>
              <a:rPr lang="en-US" dirty="0" smtClean="0"/>
              <a:t>____ 2. Parasitism</a:t>
            </a:r>
          </a:p>
          <a:p>
            <a:r>
              <a:rPr lang="en-US" dirty="0" smtClean="0"/>
              <a:t>____ 3. Habitat</a:t>
            </a:r>
          </a:p>
          <a:p>
            <a:r>
              <a:rPr lang="en-US" dirty="0" smtClean="0"/>
              <a:t>____ 4. Abiotic factors</a:t>
            </a:r>
          </a:p>
          <a:p>
            <a:r>
              <a:rPr lang="en-US" dirty="0" smtClean="0"/>
              <a:t>____ 5. Commensalism</a:t>
            </a:r>
          </a:p>
          <a:p>
            <a:r>
              <a:rPr lang="en-US" dirty="0" smtClean="0"/>
              <a:t>____ 6. Niche</a:t>
            </a:r>
          </a:p>
          <a:p>
            <a:r>
              <a:rPr lang="en-US" dirty="0" smtClean="0"/>
              <a:t>____ 7. Mutualism</a:t>
            </a:r>
          </a:p>
          <a:p>
            <a:r>
              <a:rPr lang="en-US" dirty="0" smtClean="0"/>
              <a:t>____ 8.  Predator</a:t>
            </a:r>
          </a:p>
          <a:p>
            <a:r>
              <a:rPr lang="en-US" dirty="0" smtClean="0"/>
              <a:t>____ 9. Prey</a:t>
            </a:r>
          </a:p>
          <a:p>
            <a:r>
              <a:rPr lang="en-US" dirty="0" smtClean="0"/>
              <a:t>____ 10. Symbiosis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5379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000" dirty="0" smtClean="0"/>
              <a:t>Organisms that hunt and eat other organisms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Any relationship in which 2 species live closely together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Both species benefit from relationship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An area where an organism lives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Organisms that are hunted and eaten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All living organisms in an environment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All strategies and adaptations a species uses for survival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Non-living parts of an environment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1 organism benefits and the other is neither harmed nor helped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Organism lives on or in another and harms it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048" y="18964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856" y="21704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856" y="352083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856" y="4107467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16" y="328955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616" y="38141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15599"/>
            <a:ext cx="304800" cy="36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616" y="244798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5716" y="2730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Ecosystems change over time especially after disturbances as some species die out and new species move in</a:t>
            </a:r>
            <a:endParaRPr lang="en-US" dirty="0"/>
          </a:p>
        </p:txBody>
      </p:sp>
      <p:pic>
        <p:nvPicPr>
          <p:cNvPr id="4" name="Picture 3" descr="success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86681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Ecological succession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71" y="1371600"/>
            <a:ext cx="8077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 series of more or less predictable changes that occur in a community over time</a:t>
            </a:r>
            <a:endParaRPr lang="en-US" dirty="0"/>
          </a:p>
        </p:txBody>
      </p:sp>
      <p:pic>
        <p:nvPicPr>
          <p:cNvPr id="19458" name="Picture 2" descr="Image result for ecological succ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375400" cy="32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71" y="1749866"/>
            <a:ext cx="6858000" cy="21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407567"/>
              </p:ext>
            </p:extLst>
          </p:nvPr>
        </p:nvGraphicFramePr>
        <p:xfrm>
          <a:off x="419100" y="152400"/>
          <a:ext cx="82296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60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 SUCCESSION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SECONDARY SUCCESSION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316">
                <a:tc>
                  <a:txBody>
                    <a:bodyPr/>
                    <a:lstStyle/>
                    <a:p>
                      <a:r>
                        <a:rPr lang="en-US" dirty="0" smtClean="0"/>
                        <a:t>-succession occurs in an area in which NO trace</a:t>
                      </a:r>
                      <a:r>
                        <a:rPr lang="en-US" baseline="0" dirty="0" smtClean="0"/>
                        <a:t> of previous community is present -</a:t>
                      </a:r>
                      <a:r>
                        <a:rPr lang="en-US" dirty="0" smtClean="0"/>
                        <a:t>Establishment of an area</a:t>
                      </a:r>
                      <a:r>
                        <a:rPr lang="en-US" baseline="0" dirty="0" smtClean="0"/>
                        <a:t> with exposed rock with </a:t>
                      </a:r>
                      <a:r>
                        <a:rPr lang="en-US" b="1" u="sng" baseline="0" dirty="0" smtClean="0"/>
                        <a:t>NO</a:t>
                      </a:r>
                      <a:r>
                        <a:rPr lang="en-US" baseline="0" dirty="0" smtClean="0"/>
                        <a:t> topsoil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Succession that</a:t>
                      </a:r>
                      <a:r>
                        <a:rPr lang="en-US" baseline="0" dirty="0" smtClean="0"/>
                        <a:t> occurs in an area that was partially destroyed by disturbances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after a community of organisms has been removed (soil still intact)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</a:t>
            </a:r>
            <a:endParaRPr lang="en-US" dirty="0"/>
          </a:p>
        </p:txBody>
      </p:sp>
      <p:pic>
        <p:nvPicPr>
          <p:cNvPr id="22530" name="Picture 2" descr="http://media.web.britannica.com/eb-media/98/95198-036-2619E3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" y="3748423"/>
            <a:ext cx="8153400" cy="31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593"/>
            <a:ext cx="2971800" cy="1143000"/>
          </a:xfrm>
        </p:spPr>
        <p:txBody>
          <a:bodyPr/>
          <a:lstStyle/>
          <a:p>
            <a:r>
              <a:rPr lang="en-US" b="1" dirty="0" smtClean="0"/>
              <a:t>Succession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9593"/>
            <a:ext cx="84582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Pioneer Species</a:t>
            </a:r>
            <a:r>
              <a:rPr lang="en-US" dirty="0" smtClean="0"/>
              <a:t>= 1</a:t>
            </a:r>
            <a:r>
              <a:rPr lang="en-US" baseline="30000" dirty="0" smtClean="0"/>
              <a:t>st</a:t>
            </a:r>
            <a:r>
              <a:rPr lang="en-US" dirty="0" smtClean="0"/>
              <a:t> organisms to appear</a:t>
            </a:r>
          </a:p>
          <a:p>
            <a:r>
              <a:rPr lang="en-US" b="1" dirty="0" smtClean="0"/>
              <a:t>Climax Community</a:t>
            </a:r>
            <a:r>
              <a:rPr lang="en-US" dirty="0" smtClean="0"/>
              <a:t>= stable mature community</a:t>
            </a:r>
            <a:endParaRPr lang="en-US" dirty="0"/>
          </a:p>
        </p:txBody>
      </p:sp>
      <p:pic>
        <p:nvPicPr>
          <p:cNvPr id="4" name="Picture 5" descr="NZ_x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252619" cy="38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Image result for ecological succe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11" y="2736625"/>
            <a:ext cx="4813867" cy="39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dirty="0" smtClean="0"/>
              <a:t>Tree Worth</a:t>
            </a:r>
            <a:endParaRPr lang="en-US" dirty="0"/>
          </a:p>
        </p:txBody>
      </p:sp>
      <p:pic>
        <p:nvPicPr>
          <p:cNvPr id="4" name="Picture 3" descr="&lt;strong&gt;tree&lt;/strong&gt; by guric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784035" cy="39946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Calculate how much oxygen the following group of trees produces per year: 1 large tree, 2 medium trees, and 4 small trees. </a:t>
            </a:r>
            <a:endParaRPr lang="en-US" dirty="0" smtClean="0"/>
          </a:p>
          <a:p>
            <a:pPr lvl="1" fontAlgn="base"/>
            <a:r>
              <a:rPr lang="en-US" dirty="0" smtClean="0"/>
              <a:t>1010 </a:t>
            </a:r>
            <a:r>
              <a:rPr lang="en-US" dirty="0" err="1" smtClean="0"/>
              <a:t>lbs</a:t>
            </a:r>
            <a:endParaRPr lang="en-US" dirty="0"/>
          </a:p>
          <a:p>
            <a:pPr fontAlgn="base"/>
            <a:r>
              <a:rPr lang="en-US" dirty="0"/>
              <a:t>Calculate how many humans can survive for a year on the oxygen produced from the following area:  12 small trees, 8 medium trees, and 6 large trees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 smtClean="0"/>
              <a:t>6 humans</a:t>
            </a:r>
            <a:endParaRPr lang="en-US" dirty="0"/>
          </a:p>
          <a:p>
            <a:pPr fontAlgn="base"/>
            <a:r>
              <a:rPr lang="en-US" dirty="0"/>
              <a:t>The Di Stefano yard has 4 large trees, 4medium trees and 4 small trees - do these trees support the 4 of us?  Prove your </a:t>
            </a:r>
            <a:r>
              <a:rPr lang="en-US" dirty="0" smtClean="0"/>
              <a:t>answer</a:t>
            </a:r>
          </a:p>
          <a:p>
            <a:pPr lvl="1" fontAlgn="base"/>
            <a:r>
              <a:rPr lang="en-US" dirty="0" smtClean="0"/>
              <a:t>No we are short about 384 pounds (poor Sadie)</a:t>
            </a:r>
            <a:endParaRPr lang="en-US" dirty="0"/>
          </a:p>
          <a:p>
            <a:pPr fontAlgn="base"/>
            <a:r>
              <a:rPr lang="en-US" dirty="0"/>
              <a:t>If Mrs. D’s car produces 3774 pounds of carbon dioxide per year, about how many years would it take for just the trees in her yard to absorb this amount of CO2 pollution</a:t>
            </a:r>
            <a:r>
              <a:rPr lang="en-US" dirty="0" smtClean="0"/>
              <a:t>?</a:t>
            </a:r>
          </a:p>
          <a:p>
            <a:pPr lvl="1" fontAlgn="base"/>
            <a:r>
              <a:rPr lang="en-US" dirty="0" smtClean="0"/>
              <a:t>About 6.6 years</a:t>
            </a:r>
            <a:endParaRPr lang="en-US" dirty="0"/>
          </a:p>
          <a:p>
            <a:pPr fontAlgn="base"/>
            <a:r>
              <a:rPr lang="en-US" dirty="0"/>
              <a:t>How much money would it cost to produce the amount of oxygen needed for every human on Earth for one year</a:t>
            </a:r>
            <a:r>
              <a:rPr lang="en-US" dirty="0" smtClean="0"/>
              <a:t>?</a:t>
            </a:r>
          </a:p>
          <a:p>
            <a:pPr lvl="1" fontAlgn="base"/>
            <a:r>
              <a:rPr lang="en-US" dirty="0" smtClean="0"/>
              <a:t>76 trillion dollars</a:t>
            </a:r>
            <a:endParaRPr lang="en-US" dirty="0"/>
          </a:p>
          <a:p>
            <a:pPr fontAlgn="base"/>
            <a:r>
              <a:rPr lang="en-US" dirty="0"/>
              <a:t>List the common names of 10 different types of tree species found in our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89" y="82120"/>
            <a:ext cx="2076889" cy="11252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Water </a:t>
            </a:r>
            <a:br>
              <a:rPr lang="en-US" b="1" dirty="0" smtClean="0"/>
            </a:br>
            <a:r>
              <a:rPr lang="en-US" b="1" dirty="0" smtClean="0"/>
              <a:t>Cycle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13436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Precipitation</a:t>
            </a:r>
          </a:p>
          <a:p>
            <a:r>
              <a:rPr lang="en-US" b="1" dirty="0" smtClean="0"/>
              <a:t>Evaporation</a:t>
            </a:r>
          </a:p>
          <a:p>
            <a:r>
              <a:rPr lang="en-US" b="1" dirty="0" smtClean="0"/>
              <a:t>Condensation</a:t>
            </a:r>
          </a:p>
          <a:p>
            <a:r>
              <a:rPr lang="en-US" b="1" dirty="0" smtClean="0"/>
              <a:t>Transpiration</a:t>
            </a:r>
          </a:p>
          <a:p>
            <a:r>
              <a:rPr lang="en-US" b="1" dirty="0" smtClean="0"/>
              <a:t>Runoff</a:t>
            </a:r>
          </a:p>
          <a:p>
            <a:r>
              <a:rPr lang="en-US" b="1" dirty="0" smtClean="0"/>
              <a:t>Percolation</a:t>
            </a:r>
          </a:p>
        </p:txBody>
      </p:sp>
      <p:pic>
        <p:nvPicPr>
          <p:cNvPr id="16386" name="Picture 2" descr="http://pmm.nasa.gov/education/sites/default/files/article_images/Water-Cycle-Art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30709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Biome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1430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of ecosystems that share similar climate and typical organisms</a:t>
            </a:r>
          </a:p>
          <a:p>
            <a:r>
              <a:rPr lang="en-US" dirty="0" smtClean="0"/>
              <a:t>Classified by their </a:t>
            </a:r>
            <a:r>
              <a:rPr lang="en-US" u="sng" dirty="0" smtClean="0"/>
              <a:t>plants, temperature, rainfall and animals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200"/>
            <a:ext cx="7135091" cy="35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143000"/>
          </a:xfrm>
        </p:spPr>
        <p:txBody>
          <a:bodyPr/>
          <a:lstStyle/>
          <a:p>
            <a:r>
              <a:rPr lang="en-US" b="1" dirty="0" smtClean="0"/>
              <a:t>Tundra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84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6"/>
            <a:ext cx="9144000" cy="683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3124200" cy="12685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Boreal Forest</a:t>
            </a:r>
            <a:br>
              <a:rPr lang="en-US" b="1" dirty="0" smtClean="0"/>
            </a:br>
            <a:r>
              <a:rPr lang="en-US" sz="3600" b="1" dirty="0" smtClean="0"/>
              <a:t>Coniferous forest</a:t>
            </a:r>
            <a:br>
              <a:rPr lang="en-US" sz="3600" b="1" dirty="0" smtClean="0"/>
            </a:br>
            <a:r>
              <a:rPr lang="en-US" sz="3600" b="1" dirty="0" smtClean="0"/>
              <a:t>Taiga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68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" y="1"/>
            <a:ext cx="9149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486400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Temperate Forest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1" dirty="0" smtClean="0">
                <a:solidFill>
                  <a:srgbClr val="FFC000"/>
                </a:solidFill>
              </a:rPr>
              <a:t>Deciduous Forest</a:t>
            </a:r>
            <a:endParaRPr lang="en-US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990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Woodlands/Shrublands</a:t>
            </a:r>
            <a:endParaRPr lang="en-US" b="1" dirty="0"/>
          </a:p>
        </p:txBody>
      </p:sp>
      <p:pic>
        <p:nvPicPr>
          <p:cNvPr id="24578" name="Picture 2" descr="http://bioexpedition.com/wp-content/uploads/2012/04/Chaparral_Biome_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6291" cy="6837218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680363"/>
            <a:ext cx="41148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Savannah</a:t>
            </a:r>
          </a:p>
        </p:txBody>
      </p:sp>
    </p:spTree>
    <p:extLst>
      <p:ext uri="{BB962C8B-B14F-4D97-AF65-F5344CB8AC3E}">
        <p14:creationId xmlns:p14="http://schemas.microsoft.com/office/powerpoint/2010/main" val="32870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"/>
            <a:ext cx="91301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962400" cy="1143000"/>
          </a:xfrm>
        </p:spPr>
        <p:txBody>
          <a:bodyPr/>
          <a:lstStyle/>
          <a:p>
            <a:r>
              <a:rPr lang="en-US" b="1" dirty="0" smtClean="0"/>
              <a:t>DESERT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48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ttp://roebuckclasses.com/105/images/physical/biome/tropical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60270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TROPICAL RAINFOREST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1242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reshwater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762000"/>
            <a:ext cx="5486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194875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Marine Ecosystem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7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Tundra=</a:t>
            </a:r>
          </a:p>
          <a:p>
            <a:r>
              <a:rPr lang="en-US" dirty="0" smtClean="0"/>
              <a:t>Taiga/Boreal Forest=</a:t>
            </a:r>
          </a:p>
          <a:p>
            <a:r>
              <a:rPr lang="en-US" dirty="0" smtClean="0"/>
              <a:t>Temperate Deciduous= Forest</a:t>
            </a:r>
          </a:p>
          <a:p>
            <a:r>
              <a:rPr lang="en-US" dirty="0" smtClean="0"/>
              <a:t>Savannah= </a:t>
            </a:r>
            <a:r>
              <a:rPr lang="en-US" i="1" dirty="0" smtClean="0">
                <a:solidFill>
                  <a:srgbClr val="FF0000"/>
                </a:solidFill>
              </a:rPr>
              <a:t>The Lion King</a:t>
            </a:r>
          </a:p>
          <a:p>
            <a:r>
              <a:rPr lang="en-US" dirty="0" smtClean="0"/>
              <a:t>Desert=</a:t>
            </a:r>
          </a:p>
          <a:p>
            <a:r>
              <a:rPr lang="en-US" dirty="0"/>
              <a:t>Tropical Rain </a:t>
            </a:r>
            <a:r>
              <a:rPr lang="en-US" dirty="0" smtClean="0"/>
              <a:t>Forest=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~Water Cycle~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4958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Why is Freshwater important? = </a:t>
            </a:r>
            <a:r>
              <a:rPr lang="en-US" b="1" i="1" dirty="0" smtClean="0"/>
              <a:t>all life needs it</a:t>
            </a:r>
          </a:p>
          <a:p>
            <a:r>
              <a:rPr lang="en-US" dirty="0" smtClean="0"/>
              <a:t>How much freshwater is there on earth? </a:t>
            </a:r>
            <a:r>
              <a:rPr lang="en-US" b="1" i="1" dirty="0" smtClean="0"/>
              <a:t>3%</a:t>
            </a:r>
          </a:p>
          <a:p>
            <a:r>
              <a:rPr lang="en-US" dirty="0" smtClean="0"/>
              <a:t>How much is available? </a:t>
            </a:r>
            <a:r>
              <a:rPr lang="en-US" b="1" i="1" dirty="0" smtClean="0"/>
              <a:t>31%</a:t>
            </a:r>
          </a:p>
          <a:p>
            <a:r>
              <a:rPr lang="en-US" dirty="0" smtClean="0"/>
              <a:t>The rest is </a:t>
            </a:r>
            <a:r>
              <a:rPr lang="en-US" i="1" dirty="0" smtClean="0"/>
              <a:t>frozen </a:t>
            </a:r>
            <a:r>
              <a:rPr lang="en-US" b="1" i="1" dirty="0" smtClean="0"/>
              <a:t>(69%)</a:t>
            </a:r>
          </a:p>
        </p:txBody>
      </p:sp>
      <p:pic>
        <p:nvPicPr>
          <p:cNvPr id="16386" name="Picture 2" descr="Image result for ice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62460" cy="22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biome activity</a:t>
            </a:r>
          </a:p>
          <a:p>
            <a:r>
              <a:rPr lang="en-US" dirty="0" smtClean="0"/>
              <a:t>Complete biome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Succession Quiz Check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____________ is the process of gradual, natural change and species replacement in an ecosystem over time.  _______ succession takes place on land where there are no living ______, like after a volcanic eruption.  The first species to live in the area, once cooled off, are called _______ species.  _______ succession is a pattern of change that takes place after an existing community is destroyed, such as a wildfire.  After time passes, little or no _______ occurs – when this is the case, this community is called a _______ community.  Secondary succession may take _____ time than primary succession to reach the stage of climax community.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2446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162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Word Bank:   </a:t>
            </a:r>
            <a:r>
              <a:rPr lang="en-US" dirty="0" smtClean="0"/>
              <a:t>Secondary,  Climax,  Succession,   Pioneer,  Primary,   Organisms,   Less,   Change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470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4090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77835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organisms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975" y="3549654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pioneer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5496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2981" y="4653298"/>
            <a:ext cx="136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9500" y="501332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7100" y="5412040"/>
            <a:ext cx="1295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619"/>
            <a:ext cx="3962400" cy="1143000"/>
          </a:xfrm>
        </p:spPr>
        <p:txBody>
          <a:bodyPr/>
          <a:lstStyle/>
          <a:p>
            <a:r>
              <a:rPr lang="en-US" dirty="0" smtClean="0"/>
              <a:t>~</a:t>
            </a:r>
            <a:r>
              <a:rPr lang="en-US" dirty="0" smtClean="0">
                <a:solidFill>
                  <a:srgbClr val="FF0000"/>
                </a:solidFill>
              </a:rPr>
              <a:t>Biome Check</a:t>
            </a:r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4638"/>
            <a:ext cx="2133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Page 163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Matching</a:t>
            </a:r>
          </a:p>
          <a:p>
            <a:r>
              <a:rPr lang="en-US" dirty="0" smtClean="0"/>
              <a:t>____ 1. Desert</a:t>
            </a:r>
          </a:p>
          <a:p>
            <a:r>
              <a:rPr lang="en-US" dirty="0" smtClean="0"/>
              <a:t>____ 2. Tropical Rainforest</a:t>
            </a:r>
          </a:p>
          <a:p>
            <a:r>
              <a:rPr lang="en-US" dirty="0" smtClean="0"/>
              <a:t>____ 3. Temperate forest</a:t>
            </a:r>
          </a:p>
          <a:p>
            <a:r>
              <a:rPr lang="en-US" dirty="0" smtClean="0"/>
              <a:t>____ 4. Savannah</a:t>
            </a:r>
          </a:p>
          <a:p>
            <a:r>
              <a:rPr lang="en-US" dirty="0" smtClean="0"/>
              <a:t>____ 5. Tundra</a:t>
            </a:r>
          </a:p>
          <a:p>
            <a:r>
              <a:rPr lang="en-US" dirty="0" smtClean="0"/>
              <a:t>_H_ 6. Wetlands</a:t>
            </a:r>
          </a:p>
          <a:p>
            <a:r>
              <a:rPr lang="en-US" dirty="0" smtClean="0"/>
              <a:t>____ 7. Ocean</a:t>
            </a:r>
          </a:p>
          <a:p>
            <a:r>
              <a:rPr lang="en-US" dirty="0" smtClean="0"/>
              <a:t>____ 8.  Estuaries</a:t>
            </a:r>
          </a:p>
          <a:p>
            <a:r>
              <a:rPr lang="en-US" dirty="0" smtClean="0"/>
              <a:t>____ 9. Taiga</a:t>
            </a:r>
          </a:p>
          <a:p>
            <a:r>
              <a:rPr lang="en-US" dirty="0" smtClean="0"/>
              <a:t>____ 10. Lake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8440" y="1099254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000" dirty="0" smtClean="0"/>
              <a:t>Standing body of water with low salinity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Home to many insects with precipitation year-round.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Plants include a variety of grasses, home to lions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Area where freshwater and saltwater mix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Dry ecosystem with porous soil, home to cacti</a:t>
            </a:r>
          </a:p>
          <a:p>
            <a:pPr marL="342900" indent="-342900">
              <a:buFontTx/>
              <a:buAutoNum type="alphaUcPeriod"/>
            </a:pPr>
            <a:r>
              <a:rPr lang="en-US" sz="2000" dirty="0"/>
              <a:t>Has a layer of permanently frozen soil; permafrost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Exists only in northern hemisphere, coniferous forest</a:t>
            </a:r>
          </a:p>
          <a:p>
            <a:pPr marL="342900" indent="-342900">
              <a:buAutoNum type="alphaUcPeriod"/>
            </a:pPr>
            <a:r>
              <a:rPr lang="en-US" sz="2000" i="1" dirty="0" smtClean="0"/>
              <a:t>Thin layer of water that covers soil; birds use it for nesting and feeding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Animals such as chipmunks, bears, and bats hibernate in winter; leaves fall in the autumn</a:t>
            </a:r>
          </a:p>
          <a:p>
            <a:pPr marL="342900" indent="-342900">
              <a:buAutoNum type="alphaUcPeriod"/>
            </a:pPr>
            <a:r>
              <a:rPr lang="en-US" sz="2000" dirty="0" smtClean="0"/>
              <a:t>Covers the largest part of the biosphere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74320" y="5011531"/>
            <a:ext cx="726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11</a:t>
            </a:r>
            <a:r>
              <a:rPr lang="en-US" dirty="0"/>
              <a:t>. What is the difference between weather and climate?</a:t>
            </a:r>
          </a:p>
          <a:p>
            <a:r>
              <a:rPr lang="en-US" b="1" dirty="0"/>
              <a:t>12</a:t>
            </a:r>
            <a:r>
              <a:rPr lang="en-US" dirty="0"/>
              <a:t>. Name 3 limiting factors for a biome.</a:t>
            </a:r>
          </a:p>
          <a:p>
            <a:r>
              <a:rPr lang="en-US" b="1" dirty="0"/>
              <a:t>13</a:t>
            </a:r>
            <a:r>
              <a:rPr lang="en-US" dirty="0"/>
              <a:t>. What biome is your favorite –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7488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390079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162261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814" y="19286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150" y="218578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766" y="27395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766" y="30171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766" y="32933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2910" y="3550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princeton.edu/~rvdb/JAVA/election2004/popdensity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0"/>
            <a:ext cx="883602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6464"/>
            <a:ext cx="9067800" cy="3861936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Populations</a:t>
            </a:r>
            <a:r>
              <a:rPr lang="en-US" dirty="0" smtClean="0"/>
              <a:t>: 1 species that live in one place at one time</a:t>
            </a:r>
          </a:p>
          <a:p>
            <a:r>
              <a:rPr lang="en-US" b="1" u="sng" dirty="0" smtClean="0"/>
              <a:t>Population Density </a:t>
            </a:r>
            <a:r>
              <a:rPr lang="en-US" dirty="0" smtClean="0"/>
              <a:t>= </a:t>
            </a:r>
            <a:r>
              <a:rPr lang="en-US" sz="3200" dirty="0" smtClean="0"/>
              <a:t>number of organisms per area</a:t>
            </a:r>
          </a:p>
          <a:p>
            <a:r>
              <a:rPr lang="en-US" b="1" u="sng" dirty="0" smtClean="0"/>
              <a:t>Population Dispersion</a:t>
            </a:r>
            <a:r>
              <a:rPr lang="en-US" dirty="0" smtClean="0"/>
              <a:t>= spacing of a population in an area </a:t>
            </a:r>
          </a:p>
          <a:p>
            <a:pPr marL="457200" lvl="1" indent="0">
              <a:buNone/>
            </a:pPr>
            <a:r>
              <a:rPr lang="en-US" dirty="0" smtClean="0"/>
              <a:t>(3 types= </a:t>
            </a:r>
            <a:r>
              <a:rPr lang="en-US" sz="2800" dirty="0" smtClean="0"/>
              <a:t>Uniform, clumped or random)</a:t>
            </a:r>
            <a:endParaRPr lang="en-US" sz="2800" dirty="0"/>
          </a:p>
        </p:txBody>
      </p:sp>
      <p:pic>
        <p:nvPicPr>
          <p:cNvPr id="4" name="Picture 5" descr="00lect21dispr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706"/>
            <a:ext cx="4984173" cy="223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nasa.gov/centers/goddard/images/content/94116main_usa_nigh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782"/>
            <a:ext cx="3505200" cy="23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Growth Rate Equation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2895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Equation</a:t>
            </a:r>
          </a:p>
          <a:p>
            <a:pPr marL="457200" lvl="1" indent="0">
              <a:buNone/>
              <a:defRPr/>
            </a:pPr>
            <a:r>
              <a:rPr lang="en-US" sz="4400" dirty="0" smtClean="0"/>
              <a:t>GR</a:t>
            </a:r>
            <a:r>
              <a:rPr lang="en-US" sz="4400" dirty="0"/>
              <a:t>= (B+I) – (D+E</a:t>
            </a:r>
            <a:r>
              <a:rPr lang="en-US" sz="4400" dirty="0" smtClean="0"/>
              <a:t>)</a:t>
            </a:r>
          </a:p>
          <a:p>
            <a:pPr marL="457200" lvl="1" indent="0">
              <a:buNone/>
              <a:defRPr/>
            </a:pPr>
            <a:endParaRPr lang="en-US" sz="4400" dirty="0"/>
          </a:p>
          <a:p>
            <a:pPr marL="457200" lvl="1" indent="0">
              <a:buNone/>
              <a:defRPr/>
            </a:pPr>
            <a:r>
              <a:rPr lang="en-US" dirty="0" smtClean="0"/>
              <a:t>Practice</a:t>
            </a:r>
            <a:r>
              <a:rPr lang="en-US" sz="4400" dirty="0" smtClean="0"/>
              <a:t> </a:t>
            </a:r>
          </a:p>
          <a:p>
            <a:pPr marL="0" indent="0">
              <a:buNone/>
              <a:defRPr/>
            </a:pPr>
            <a:endParaRPr lang="en-US" sz="4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you get a ???</a:t>
            </a:r>
          </a:p>
          <a:p>
            <a:r>
              <a:rPr lang="en-US" dirty="0" smtClean="0"/>
              <a:t>Zero population growth</a:t>
            </a:r>
          </a:p>
          <a:p>
            <a:r>
              <a:rPr lang="en-US" dirty="0" smtClean="0"/>
              <a:t>Positive population growth</a:t>
            </a:r>
          </a:p>
          <a:p>
            <a:r>
              <a:rPr lang="en-US" dirty="0" smtClean="0"/>
              <a:t>Negative population growth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4418" y="1359712"/>
            <a:ext cx="340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http://www.census.gov/popclock/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Populations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5179356" cy="3505200"/>
          </a:xfrm>
        </p:spPr>
        <p:txBody>
          <a:bodyPr>
            <a:normAutofit/>
          </a:bodyPr>
          <a:lstStyle/>
          <a:p>
            <a:r>
              <a:rPr lang="en-US" b="1" dirty="0" smtClean="0"/>
              <a:t>Demography</a:t>
            </a:r>
            <a:r>
              <a:rPr lang="en-US" dirty="0" smtClean="0"/>
              <a:t> = the study of human populations</a:t>
            </a:r>
          </a:p>
          <a:p>
            <a:r>
              <a:rPr lang="en-US" b="1" dirty="0" smtClean="0"/>
              <a:t>Exponential Growth</a:t>
            </a:r>
            <a:r>
              <a:rPr lang="en-US" dirty="0" smtClean="0"/>
              <a:t>: grows very fast</a:t>
            </a:r>
          </a:p>
          <a:p>
            <a:pPr lvl="1"/>
            <a:r>
              <a:rPr lang="en-US" dirty="0" smtClean="0"/>
              <a:t>J curve</a:t>
            </a:r>
          </a:p>
          <a:p>
            <a:pPr lvl="1"/>
            <a:r>
              <a:rPr lang="en-US" dirty="0" smtClean="0"/>
              <a:t>Needs ideal conditions</a:t>
            </a:r>
          </a:p>
        </p:txBody>
      </p:sp>
      <p:pic>
        <p:nvPicPr>
          <p:cNvPr id="21506" name="Picture 2" descr="Image result for exponential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6" y="1219201"/>
            <a:ext cx="360984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876800" cy="1143000"/>
          </a:xfrm>
        </p:spPr>
        <p:txBody>
          <a:bodyPr/>
          <a:lstStyle/>
          <a:p>
            <a:r>
              <a:rPr lang="en-US" b="1" dirty="0" smtClean="0"/>
              <a:t>Carrying 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The max number of individuals that an environment can sustain</a:t>
            </a:r>
            <a:endParaRPr lang="en-US" dirty="0"/>
          </a:p>
        </p:txBody>
      </p:sp>
      <p:pic>
        <p:nvPicPr>
          <p:cNvPr id="4" name="Picture 7" descr="carrying_capacity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66294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3691" y="25908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Carrying Capacity? 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technological advances that have helped human growth?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</a:t>
            </a:r>
            <a:r>
              <a:rPr lang="en-US" b="1" dirty="0" smtClean="0"/>
              <a:t>Developed vs Developing</a:t>
            </a:r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DEVELOPING COUNTRY</a:t>
            </a:r>
          </a:p>
          <a:p>
            <a:pPr lvl="1"/>
            <a:r>
              <a:rPr lang="en-US" dirty="0" smtClean="0"/>
              <a:t>Farm based</a:t>
            </a:r>
          </a:p>
          <a:p>
            <a:pPr lvl="1"/>
            <a:r>
              <a:rPr lang="en-US" dirty="0" smtClean="0"/>
              <a:t>Poorer</a:t>
            </a:r>
          </a:p>
          <a:p>
            <a:pPr lvl="1"/>
            <a:r>
              <a:rPr lang="en-US" dirty="0" smtClean="0"/>
              <a:t>Less technology</a:t>
            </a:r>
          </a:p>
          <a:p>
            <a:pPr lvl="1"/>
            <a:r>
              <a:rPr lang="en-US" dirty="0" smtClean="0"/>
              <a:t>Poor health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Haiti, Afghanistan, Sudan, Yemen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752600"/>
            <a:ext cx="411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DEVELOPED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Lots of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wealth per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Good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Examples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USA, England, Japan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60" y="5336600"/>
            <a:ext cx="2200745" cy="152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2152420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~Carbon and Oxygen Cycle~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Carbon is found in </a:t>
            </a:r>
            <a:r>
              <a:rPr lang="en-US" b="1" u="sng" dirty="0" smtClean="0"/>
              <a:t>all living things</a:t>
            </a:r>
          </a:p>
          <a:p>
            <a:r>
              <a:rPr lang="en-US" dirty="0" smtClean="0"/>
              <a:t>Photosynthesis converts </a:t>
            </a:r>
            <a:r>
              <a:rPr lang="en-US" b="1" u="sng" dirty="0" smtClean="0"/>
              <a:t>CO2</a:t>
            </a:r>
            <a:r>
              <a:rPr lang="en-US" dirty="0" smtClean="0"/>
              <a:t> and </a:t>
            </a:r>
            <a:r>
              <a:rPr lang="en-US" b="1" u="sng" dirty="0" smtClean="0"/>
              <a:t>H2O</a:t>
            </a:r>
            <a:r>
              <a:rPr lang="en-US" dirty="0" smtClean="0"/>
              <a:t> into </a:t>
            </a:r>
            <a:r>
              <a:rPr lang="en-US" b="1" u="sng" dirty="0" smtClean="0"/>
              <a:t>carbohydrate</a:t>
            </a:r>
            <a:r>
              <a:rPr lang="en-US" b="1" dirty="0" smtClean="0"/>
              <a:t>s</a:t>
            </a:r>
            <a:r>
              <a:rPr lang="en-US" dirty="0" smtClean="0"/>
              <a:t> and releases </a:t>
            </a:r>
            <a:r>
              <a:rPr lang="en-US" b="1" u="sng" dirty="0" smtClean="0"/>
              <a:t>O2</a:t>
            </a:r>
          </a:p>
          <a:p>
            <a:r>
              <a:rPr lang="en-US" dirty="0" smtClean="0"/>
              <a:t>Autotrophs breaths in </a:t>
            </a:r>
            <a:r>
              <a:rPr lang="en-US" b="1" u="sng" dirty="0" smtClean="0"/>
              <a:t>CO2</a:t>
            </a:r>
            <a:r>
              <a:rPr lang="en-US" dirty="0" smtClean="0"/>
              <a:t>, breaths out </a:t>
            </a:r>
            <a:r>
              <a:rPr lang="en-US" b="1" u="sng" dirty="0" smtClean="0"/>
              <a:t>O2</a:t>
            </a:r>
          </a:p>
          <a:p>
            <a:r>
              <a:rPr lang="en-US" dirty="0" smtClean="0"/>
              <a:t>Heterotrophs breaths in </a:t>
            </a:r>
            <a:r>
              <a:rPr lang="en-US" b="1" u="sng" dirty="0" smtClean="0"/>
              <a:t>O2</a:t>
            </a:r>
            <a:r>
              <a:rPr lang="en-US" u="sng" dirty="0" smtClean="0"/>
              <a:t> </a:t>
            </a:r>
            <a:r>
              <a:rPr lang="en-US" dirty="0" smtClean="0"/>
              <a:t>and breaths out </a:t>
            </a:r>
            <a:r>
              <a:rPr lang="en-US" b="1" u="sng" dirty="0" smtClean="0"/>
              <a:t>CO2</a:t>
            </a:r>
          </a:p>
          <a:p>
            <a:r>
              <a:rPr lang="en-US" dirty="0" smtClean="0"/>
              <a:t>Carbon when buried makes </a:t>
            </a:r>
            <a:r>
              <a:rPr lang="en-US" b="1" u="sng" dirty="0" smtClean="0"/>
              <a:t>fossil fuels</a:t>
            </a:r>
            <a:r>
              <a:rPr lang="en-US" b="1" dirty="0" smtClean="0"/>
              <a:t>.  </a:t>
            </a:r>
            <a:r>
              <a:rPr lang="en-US" dirty="0" smtClean="0"/>
              <a:t>These release </a:t>
            </a:r>
            <a:r>
              <a:rPr lang="en-US" b="1" u="sng" dirty="0" smtClean="0"/>
              <a:t>carbon</a:t>
            </a:r>
            <a:r>
              <a:rPr lang="en-US" b="1" dirty="0" smtClean="0"/>
              <a:t> </a:t>
            </a:r>
            <a:r>
              <a:rPr lang="en-US" dirty="0" smtClean="0"/>
              <a:t>which adds</a:t>
            </a:r>
            <a:r>
              <a:rPr lang="en-US" b="1" dirty="0" smtClean="0"/>
              <a:t> </a:t>
            </a:r>
            <a:r>
              <a:rPr lang="en-US" b="1" u="sng" dirty="0" smtClean="0"/>
              <a:t>CO2</a:t>
            </a:r>
            <a:r>
              <a:rPr lang="en-US" b="1" dirty="0" smtClean="0"/>
              <a:t> </a:t>
            </a:r>
            <a:r>
              <a:rPr lang="en-US" dirty="0" smtClean="0"/>
              <a:t>to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 Structure 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563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Shows population at a certain age</a:t>
            </a:r>
            <a:endParaRPr lang="en-US" dirty="0"/>
          </a:p>
        </p:txBody>
      </p:sp>
      <p:pic>
        <p:nvPicPr>
          <p:cNvPr id="27650" name="Picture 2" descr="http://www.algebralab.org/img/fba2228e-1ba1-47a7-b6a2-8e9399ad21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467600" cy="46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Limiting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b="1" dirty="0" smtClean="0"/>
              <a:t>Limiting factors</a:t>
            </a:r>
            <a:r>
              <a:rPr lang="en-US" dirty="0" smtClean="0"/>
              <a:t>= </a:t>
            </a:r>
          </a:p>
          <a:p>
            <a:pPr lvl="1"/>
            <a:r>
              <a:rPr lang="en-US" dirty="0" smtClean="0"/>
              <a:t>a factor that controls the growth of a population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Parasite, predation, disease, natural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84204"/>
              </p:ext>
            </p:extLst>
          </p:nvPr>
        </p:nvGraphicFramePr>
        <p:xfrm>
          <a:off x="457200" y="45720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DENSITY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r>
                        <a:rPr lang="en-US" sz="3200" baseline="0" dirty="0" smtClean="0"/>
                        <a:t> FACTORS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DENSITY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DEPENDENT</a:t>
                      </a:r>
                      <a:r>
                        <a:rPr lang="en-US" sz="3200" baseline="0" dirty="0" smtClean="0"/>
                        <a:t> FACTORS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factor that affects all populations regardless of population density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Factors that depends on population density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Abiotic/</a:t>
                      </a:r>
                    </a:p>
                    <a:p>
                      <a:r>
                        <a:rPr lang="en-US" sz="1400" dirty="0" smtClean="0"/>
                        <a:t>biotic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Abiotic factors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Biotic factors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Drought</a:t>
                      </a:r>
                    </a:p>
                    <a:p>
                      <a:r>
                        <a:rPr lang="en-US" sz="2800" dirty="0" smtClean="0"/>
                        <a:t>Flood</a:t>
                      </a:r>
                    </a:p>
                    <a:p>
                      <a:r>
                        <a:rPr lang="en-US" sz="2800" dirty="0" smtClean="0"/>
                        <a:t>Hurricane</a:t>
                      </a:r>
                    </a:p>
                    <a:p>
                      <a:r>
                        <a:rPr lang="en-US" sz="2800" dirty="0" smtClean="0"/>
                        <a:t>Wildfires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Predation</a:t>
                      </a:r>
                    </a:p>
                    <a:p>
                      <a:r>
                        <a:rPr lang="en-US" sz="2800" dirty="0" smtClean="0"/>
                        <a:t>Disease</a:t>
                      </a:r>
                    </a:p>
                    <a:p>
                      <a:r>
                        <a:rPr lang="en-US" sz="2800" dirty="0" smtClean="0"/>
                        <a:t>Parasitism</a:t>
                      </a:r>
                    </a:p>
                    <a:p>
                      <a:r>
                        <a:rPr lang="en-US" sz="2800" dirty="0" smtClean="0"/>
                        <a:t>Overcrowding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5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We Too Crowded? </a:t>
            </a:r>
            <a:r>
              <a:rPr lang="en-US" dirty="0" err="1" smtClean="0"/>
              <a:t>Pg</a:t>
            </a:r>
            <a:r>
              <a:rPr lang="en-US" dirty="0" smtClean="0"/>
              <a:t> 164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85438"/>
              </p:ext>
            </p:extLst>
          </p:nvPr>
        </p:nvGraphicFramePr>
        <p:xfrm>
          <a:off x="152399" y="914400"/>
          <a:ext cx="8762999" cy="46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21194512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201138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623636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3908184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396105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6959804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287897602"/>
                    </a:ext>
                  </a:extLst>
                </a:gridCol>
              </a:tblGrid>
              <a:tr h="130329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</a:t>
                      </a:r>
                    </a:p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room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Width of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 of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r>
                        <a:rPr lang="en-US" baseline="0" dirty="0" smtClean="0"/>
                        <a:t> Density</a:t>
                      </a:r>
                    </a:p>
                    <a:p>
                      <a:r>
                        <a:rPr lang="en-US" baseline="0" dirty="0" smtClean="0"/>
                        <a:t>(people/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observations of your classroom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20398"/>
                  </a:ext>
                </a:extLst>
              </a:tr>
              <a:tr h="829876"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</a:p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53453"/>
                  </a:ext>
                </a:extLst>
              </a:tr>
              <a:tr h="829876"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</a:p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5048"/>
                  </a:ext>
                </a:extLst>
              </a:tr>
              <a:tr h="829876">
                <a:tc>
                  <a:txBody>
                    <a:bodyPr/>
                    <a:lstStyle/>
                    <a:p>
                      <a:r>
                        <a:rPr lang="en-US" dirty="0" smtClean="0"/>
                        <a:t>Fourth</a:t>
                      </a:r>
                    </a:p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397"/>
                  </a:ext>
                </a:extLst>
              </a:tr>
              <a:tr h="829876">
                <a:tc>
                  <a:txBody>
                    <a:bodyPr/>
                    <a:lstStyle/>
                    <a:p>
                      <a:r>
                        <a:rPr lang="en-US" dirty="0" smtClean="0"/>
                        <a:t>Eighth</a:t>
                      </a:r>
                    </a:p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80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6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6 </a:t>
            </a:r>
            <a:br>
              <a:rPr lang="en-US" b="1" dirty="0" smtClean="0"/>
            </a:br>
            <a:r>
              <a:rPr lang="en-US" b="1" dirty="0" smtClean="0"/>
              <a:t>Biodiversity and Conservation</a:t>
            </a:r>
            <a:endParaRPr lang="en-US" b="1" dirty="0"/>
          </a:p>
        </p:txBody>
      </p:sp>
      <p:pic>
        <p:nvPicPr>
          <p:cNvPr id="28674" name="Picture 2" descr="http://www.kidsplanet.org/factsheets/graphics/worl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" y="1676400"/>
            <a:ext cx="882311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" y="762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 we Affect Land?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87" y="1219200"/>
            <a:ext cx="3733800" cy="2438400"/>
          </a:xfrm>
        </p:spPr>
        <p:txBody>
          <a:bodyPr/>
          <a:lstStyle/>
          <a:p>
            <a:r>
              <a:rPr lang="en-US" dirty="0" smtClean="0"/>
              <a:t>Overgrazing</a:t>
            </a:r>
          </a:p>
          <a:p>
            <a:r>
              <a:rPr lang="en-US" dirty="0" smtClean="0"/>
              <a:t>Deforestation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Biomagnification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defore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950329" cy="22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vergraz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51" y="408757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l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" y="4299527"/>
            <a:ext cx="2980526" cy="22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omagnif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92" y="108527"/>
            <a:ext cx="272561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04879" y="3160776"/>
            <a:ext cx="3241930" cy="76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19400" y="1447800"/>
            <a:ext cx="875145" cy="13852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422" y="2740152"/>
            <a:ext cx="272778" cy="163982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What is Biodiversity?</a:t>
            </a:r>
          </a:p>
          <a:p>
            <a:pPr lvl="1"/>
            <a:r>
              <a:rPr lang="en-US" dirty="0" smtClean="0"/>
              <a:t>Variety of life in an area</a:t>
            </a:r>
            <a:endParaRPr lang="en-US" dirty="0"/>
          </a:p>
        </p:txBody>
      </p:sp>
      <p:sp>
        <p:nvSpPr>
          <p:cNvPr id="4" name="AutoShape 2" descr="Image result for bio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bio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7816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b="1" dirty="0" smtClean="0"/>
              <a:t>Threats to Biodiversity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b="1" dirty="0" smtClean="0"/>
              <a:t>Background extinction</a:t>
            </a:r>
          </a:p>
          <a:p>
            <a:pPr lvl="1"/>
            <a:r>
              <a:rPr lang="en-US" dirty="0" smtClean="0"/>
              <a:t>Gradual process of species becoming extinct</a:t>
            </a:r>
          </a:p>
          <a:p>
            <a:r>
              <a:rPr lang="en-US" b="1" dirty="0" smtClean="0"/>
              <a:t>Mass extinction</a:t>
            </a:r>
          </a:p>
          <a:p>
            <a:pPr lvl="1"/>
            <a:r>
              <a:rPr lang="en-US" dirty="0" smtClean="0"/>
              <a:t>Large percent of species go extinct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Name the species that has caused the greatest amount of extinction</a:t>
            </a:r>
          </a:p>
          <a:p>
            <a:pPr lvl="2"/>
            <a:r>
              <a:rPr lang="en-US" i="1" dirty="0" smtClean="0"/>
              <a:t>Homo sapiens</a:t>
            </a:r>
            <a:endParaRPr lang="en-US" i="1" dirty="0"/>
          </a:p>
        </p:txBody>
      </p:sp>
      <p:pic>
        <p:nvPicPr>
          <p:cNvPr id="4" name="Picture 2" descr="http://f.kulfoto.com/pic/0001/0044/51vP343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23031" cy="37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543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Biodiversity Threats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8138"/>
              </p:ext>
            </p:extLst>
          </p:nvPr>
        </p:nvGraphicFramePr>
        <p:xfrm>
          <a:off x="152400" y="838200"/>
          <a:ext cx="8839200" cy="556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2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Natural</a:t>
                      </a:r>
                    </a:p>
                    <a:p>
                      <a:pPr algn="ctr"/>
                      <a:r>
                        <a:rPr lang="en-US" b="1" dirty="0" smtClean="0"/>
                        <a:t>Resources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materials found naturally (fossil</a:t>
                      </a:r>
                      <a:r>
                        <a:rPr lang="en-US" baseline="0" dirty="0" smtClean="0"/>
                        <a:t> fuels)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more than can replenish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 spills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Overexploitation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use of species</a:t>
                      </a:r>
                      <a:r>
                        <a:rPr lang="en-US" baseline="0" dirty="0" smtClean="0"/>
                        <a:t> with economic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Animals hunted</a:t>
                      </a:r>
                      <a:r>
                        <a:rPr lang="en-US" baseline="0" dirty="0" smtClean="0"/>
                        <a:t> to near extinction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Bison</a:t>
                      </a:r>
                    </a:p>
                    <a:p>
                      <a:r>
                        <a:rPr lang="en-US" dirty="0" smtClean="0"/>
                        <a:t>Sea turtles</a:t>
                      </a:r>
                    </a:p>
                    <a:p>
                      <a:r>
                        <a:rPr lang="en-US" dirty="0" smtClean="0"/>
                        <a:t>rhino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Habitat</a:t>
                      </a:r>
                    </a:p>
                    <a:p>
                      <a:pPr algn="ctr"/>
                      <a:r>
                        <a:rPr lang="en-US" b="1" dirty="0" smtClean="0"/>
                        <a:t>Fragmentation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</a:t>
                      </a:r>
                      <a:r>
                        <a:rPr lang="en-US" baseline="0" dirty="0" smtClean="0"/>
                        <a:t> of habitat into smaller pieces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Relocate</a:t>
                      </a:r>
                    </a:p>
                    <a:p>
                      <a:r>
                        <a:rPr lang="en-US" dirty="0" smtClean="0"/>
                        <a:t>Confined to smaller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Pollution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to air, water</a:t>
                      </a:r>
                      <a:r>
                        <a:rPr lang="en-US" baseline="0" dirty="0" smtClean="0"/>
                        <a:t>, 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Adapt, relocate or 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DDT – bald eagles</a:t>
                      </a:r>
                    </a:p>
                    <a:p>
                      <a:r>
                        <a:rPr lang="en-US" dirty="0" smtClean="0"/>
                        <a:t>Acid</a:t>
                      </a:r>
                      <a:r>
                        <a:rPr lang="en-US" baseline="0" dirty="0" smtClean="0"/>
                        <a:t> rain – forests/fish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5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Introduced Species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Non-native</a:t>
                      </a:r>
                      <a:r>
                        <a:rPr lang="en-US" baseline="0" dirty="0" smtClean="0"/>
                        <a:t> species brought into an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Destroys</a:t>
                      </a:r>
                      <a:r>
                        <a:rPr lang="en-US" baseline="0" dirty="0" smtClean="0"/>
                        <a:t> habitat</a:t>
                      </a:r>
                    </a:p>
                    <a:p>
                      <a:r>
                        <a:rPr lang="en-US" baseline="0" dirty="0" smtClean="0"/>
                        <a:t>Increases predation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 ants</a:t>
                      </a:r>
                    </a:p>
                    <a:p>
                      <a:r>
                        <a:rPr lang="en-US" dirty="0" smtClean="0"/>
                        <a:t>Snake head</a:t>
                      </a:r>
                    </a:p>
                    <a:p>
                      <a:r>
                        <a:rPr lang="en-US" dirty="0" smtClean="0"/>
                        <a:t>Rabbits</a:t>
                      </a:r>
                      <a:r>
                        <a:rPr lang="en-US" baseline="0" dirty="0" smtClean="0"/>
                        <a:t> in Australia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Snakehead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581400" cy="26820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idsgeo.com/images/carbon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3221"/>
            <a:ext cx="8683626" cy="6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Conserving Biodiversity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2971800"/>
          </a:xfrm>
        </p:spPr>
        <p:txBody>
          <a:bodyPr/>
          <a:lstStyle/>
          <a:p>
            <a:r>
              <a:rPr lang="en-US" dirty="0" smtClean="0"/>
              <a:t>1) Protect Individual Species</a:t>
            </a:r>
          </a:p>
          <a:p>
            <a:r>
              <a:rPr lang="en-US" dirty="0" smtClean="0"/>
              <a:t>2) Preserve Habitats</a:t>
            </a:r>
          </a:p>
          <a:p>
            <a:r>
              <a:rPr lang="en-US" dirty="0" smtClean="0"/>
              <a:t>3) Preserve Ecosystems</a:t>
            </a:r>
          </a:p>
          <a:p>
            <a:r>
              <a:rPr lang="en-US" dirty="0" smtClean="0"/>
              <a:t>4) Conserve Natural Resources</a:t>
            </a:r>
          </a:p>
          <a:p>
            <a:r>
              <a:rPr lang="en-US" dirty="0" smtClean="0"/>
              <a:t>5) Protect Biodiversity Hot Spots </a:t>
            </a:r>
          </a:p>
        </p:txBody>
      </p:sp>
      <p:pic>
        <p:nvPicPr>
          <p:cNvPr id="3074" name="Picture 2" descr="Image result for conservation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38500" cy="19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united nations decade on bio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united nations decade on biod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648200"/>
            <a:ext cx="6076950" cy="21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33900"/>
            <a:ext cx="58674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Ecological Footprint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0879"/>
            <a:ext cx="8229600" cy="1752600"/>
          </a:xfrm>
        </p:spPr>
        <p:txBody>
          <a:bodyPr/>
          <a:lstStyle/>
          <a:p>
            <a:r>
              <a:rPr lang="en-US" dirty="0" smtClean="0"/>
              <a:t>Shows the productive area of Earth needed to support 1 person in a particular country</a:t>
            </a:r>
          </a:p>
          <a:p>
            <a:r>
              <a:rPr lang="en-US" dirty="0" smtClean="0"/>
              <a:t>America is 4x the global average</a:t>
            </a:r>
            <a:endParaRPr lang="en-US" dirty="0"/>
          </a:p>
        </p:txBody>
      </p:sp>
      <p:pic>
        <p:nvPicPr>
          <p:cNvPr id="5" name="Picture 4" descr="http://www.footprintnetwork.org/images/article_uploads/Deficit_Earths_NFA_09_th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3479"/>
            <a:ext cx="4191000" cy="42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globalchange.umich.edu/globalchange1/current/labs/Lab8_EcologicalFootprint/Ecological_Footprint_2008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2590800"/>
            <a:ext cx="40243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</a:t>
            </a:r>
            <a:r>
              <a:rPr lang="en-US" b="1" dirty="0" smtClean="0"/>
              <a:t>Ecology in Action</a:t>
            </a:r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1) Recognize a problem in the environment</a:t>
            </a:r>
          </a:p>
          <a:p>
            <a:r>
              <a:rPr lang="en-US" dirty="0" smtClean="0"/>
              <a:t>2) Research to find the cause</a:t>
            </a:r>
          </a:p>
          <a:p>
            <a:r>
              <a:rPr lang="en-US" dirty="0" smtClean="0"/>
              <a:t>3) Change our Behavior</a:t>
            </a:r>
            <a:endParaRPr lang="en-US" dirty="0"/>
          </a:p>
        </p:txBody>
      </p:sp>
      <p:pic>
        <p:nvPicPr>
          <p:cNvPr id="4" name="Picture 2" descr="C:\Users\beckypaul\Dropbox\2014\Spring\2014-04-24 14.02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155019" cy="311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5300" y="1562100"/>
            <a:ext cx="5791200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433"/>
            <a:ext cx="3733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 Pledge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recycle p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01951"/>
            <a:ext cx="428625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408" y="4370184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What is your pledge?</a:t>
            </a:r>
          </a:p>
          <a:p>
            <a:pPr algn="ctr"/>
            <a:r>
              <a:rPr lang="en-US" sz="3600" dirty="0" smtClean="0"/>
              <a:t>Page 166</a:t>
            </a:r>
            <a:endParaRPr lang="en-US" sz="3600" dirty="0"/>
          </a:p>
        </p:txBody>
      </p:sp>
      <p:pic>
        <p:nvPicPr>
          <p:cNvPr id="9" name="Picture 8" descr="Honest to Godless: Hypocrisy about the environment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06" y="85254"/>
            <a:ext cx="1641729" cy="1641729"/>
          </a:xfrm>
          <a:prstGeom prst="rect">
            <a:avLst/>
          </a:prstGeom>
        </p:spPr>
      </p:pic>
      <p:pic>
        <p:nvPicPr>
          <p:cNvPr id="10" name="Picture 9" descr="&lt;strong&gt;Recycle&lt;/strong&gt; by StarredDust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26" y="139916"/>
            <a:ext cx="1662580" cy="13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CO2?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https://opb.pbslearningmedia.org/resource/tdc02.sci.life.eco.energyuse/snapshot-of-us-energy-use/?utm_source=WeAreTeachers&amp;utm_campaign=PBSLearningMediaArticleSer&amp;utm_medium=Article3&amp;utm_content=SnapshotEnergyUse#.</a:t>
            </a:r>
            <a:r>
              <a:rPr lang="en-US" dirty="0" smtClean="0">
                <a:hlinkClick r:id="rId2"/>
              </a:rPr>
              <a:t>WuHP_WIrK71</a:t>
            </a:r>
            <a:endParaRPr lang="en-US" dirty="0" smtClean="0"/>
          </a:p>
          <a:p>
            <a:r>
              <a:rPr lang="en-US" dirty="0" smtClean="0"/>
              <a:t>Start at 1:24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2" y="304800"/>
            <a:ext cx="4495800" cy="579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~Nitrogen Cycle~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Nitrogen is found in plants </a:t>
            </a:r>
          </a:p>
          <a:p>
            <a:r>
              <a:rPr lang="en-US" dirty="0" smtClean="0"/>
              <a:t>It is the most abundant in the </a:t>
            </a:r>
            <a:r>
              <a:rPr lang="en-US" u="sng" dirty="0" smtClean="0"/>
              <a:t>atmosphere (78%)</a:t>
            </a:r>
          </a:p>
          <a:p>
            <a:r>
              <a:rPr lang="en-US" b="1" u="sng" dirty="0" smtClean="0"/>
              <a:t>Nitrogen Fixation</a:t>
            </a:r>
            <a:r>
              <a:rPr lang="en-US" dirty="0" smtClean="0"/>
              <a:t>: process of capture and conversion of nitrogen into usable forms for plants</a:t>
            </a:r>
          </a:p>
          <a:p>
            <a:pPr lvl="1"/>
            <a:r>
              <a:rPr lang="en-US" dirty="0" smtClean="0"/>
              <a:t>Limiting factor because they need it to make proteins</a:t>
            </a:r>
          </a:p>
          <a:p>
            <a:r>
              <a:rPr lang="en-US" b="1" u="sng" dirty="0" smtClean="0"/>
              <a:t>Denitrification</a:t>
            </a:r>
            <a:r>
              <a:rPr lang="en-US" b="1" dirty="0" smtClean="0"/>
              <a:t>: </a:t>
            </a:r>
            <a:r>
              <a:rPr lang="en-US" dirty="0" smtClean="0"/>
              <a:t>soil bacteria convert fixed nitrogen compounds back to nitrogen gas to return to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ucksters.com/science/ecosystems/nitrogen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0933" cy="68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4" y="-15498"/>
            <a:ext cx="2743200" cy="8251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Nitrogen Cycle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7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8093</TotalTime>
  <Words>1815</Words>
  <Application>Microsoft Office PowerPoint</Application>
  <PresentationFormat>On-screen Show (4:3)</PresentationFormat>
  <Paragraphs>409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Office Theme</vt:lpstr>
      <vt:lpstr>What would happen if…?</vt:lpstr>
      <vt:lpstr>Cycles in the Biosphere</vt:lpstr>
      <vt:lpstr>Water  Cycle</vt:lpstr>
      <vt:lpstr>~Water Cycle~</vt:lpstr>
      <vt:lpstr>~Carbon and Oxygen Cycle~</vt:lpstr>
      <vt:lpstr>PowerPoint Presentation</vt:lpstr>
      <vt:lpstr>How much CO2?</vt:lpstr>
      <vt:lpstr>~Nitrogen Cycle~</vt:lpstr>
      <vt:lpstr>Nitrogen Cycle</vt:lpstr>
      <vt:lpstr>~Phosphorus Cycle~</vt:lpstr>
      <vt:lpstr>Phosphorus Cycle</vt:lpstr>
      <vt:lpstr>Cycle Journals</vt:lpstr>
      <vt:lpstr>Chapter 4  Ecosystems and Communities</vt:lpstr>
      <vt:lpstr>Biomes</vt:lpstr>
      <vt:lpstr>Greenhouse Effect</vt:lpstr>
      <vt:lpstr>Habitat vs niche</vt:lpstr>
      <vt:lpstr>What’s Yours?</vt:lpstr>
      <vt:lpstr>PowerPoint Presentation</vt:lpstr>
      <vt:lpstr>Tolerance</vt:lpstr>
      <vt:lpstr>Community Interactions</vt:lpstr>
      <vt:lpstr>PowerPoint Presentation</vt:lpstr>
      <vt:lpstr>Water Cycle</vt:lpstr>
      <vt:lpstr>Interactions Sorting</vt:lpstr>
      <vt:lpstr>~Interactions Check~</vt:lpstr>
      <vt:lpstr>Succession</vt:lpstr>
      <vt:lpstr>Ecological succession</vt:lpstr>
      <vt:lpstr>PowerPoint Presentation</vt:lpstr>
      <vt:lpstr>Succession</vt:lpstr>
      <vt:lpstr>Tree Worth</vt:lpstr>
      <vt:lpstr>Biome</vt:lpstr>
      <vt:lpstr>Tundra</vt:lpstr>
      <vt:lpstr>Boreal Forest Coniferous forest Taiga </vt:lpstr>
      <vt:lpstr>Temperate Forest Deciduous Forest</vt:lpstr>
      <vt:lpstr>Woodlands/Shrublands</vt:lpstr>
      <vt:lpstr>Savannah</vt:lpstr>
      <vt:lpstr>DESERT</vt:lpstr>
      <vt:lpstr>PowerPoint Presentation</vt:lpstr>
      <vt:lpstr>Freshwater</vt:lpstr>
      <vt:lpstr>Movie</vt:lpstr>
      <vt:lpstr>STOP</vt:lpstr>
      <vt:lpstr>Succession Quiz Check</vt:lpstr>
      <vt:lpstr>~Biome Check~</vt:lpstr>
      <vt:lpstr>Chapter 5 Population Dynamics</vt:lpstr>
      <vt:lpstr>PowerPoint Presentation</vt:lpstr>
      <vt:lpstr>Population Growth Rate Equation</vt:lpstr>
      <vt:lpstr>Human Populations</vt:lpstr>
      <vt:lpstr>Carrying Capacity</vt:lpstr>
      <vt:lpstr>Human Growth</vt:lpstr>
      <vt:lpstr>~Developed vs Developing~</vt:lpstr>
      <vt:lpstr>Age Structure Graph</vt:lpstr>
      <vt:lpstr>Limiting Growth</vt:lpstr>
      <vt:lpstr>PowerPoint Presentation</vt:lpstr>
      <vt:lpstr>Are We Too Crowded? Pg 164</vt:lpstr>
      <vt:lpstr>Chapter 6  Biodiversity and Conservation</vt:lpstr>
      <vt:lpstr>How do we Affect Land?</vt:lpstr>
      <vt:lpstr>Biodiversity</vt:lpstr>
      <vt:lpstr>Threats to Biodiversity</vt:lpstr>
      <vt:lpstr>Biodiversity Threats</vt:lpstr>
      <vt:lpstr>Snakehead </vt:lpstr>
      <vt:lpstr>Conserving Biodiversity</vt:lpstr>
      <vt:lpstr>Ecological Footprint</vt:lpstr>
      <vt:lpstr>~Ecology in Action~</vt:lpstr>
      <vt:lpstr>My Pledge </vt:lpstr>
    </vt:vector>
  </TitlesOfParts>
  <Company>Stafford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Unit</dc:title>
  <dc:creator>Windows User</dc:creator>
  <cp:lastModifiedBy>user</cp:lastModifiedBy>
  <cp:revision>176</cp:revision>
  <dcterms:created xsi:type="dcterms:W3CDTF">2013-09-03T17:08:43Z</dcterms:created>
  <dcterms:modified xsi:type="dcterms:W3CDTF">2019-11-22T13:53:54Z</dcterms:modified>
</cp:coreProperties>
</file>