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60" r:id="rId3"/>
    <p:sldId id="258" r:id="rId4"/>
    <p:sldId id="347" r:id="rId5"/>
    <p:sldId id="262" r:id="rId6"/>
    <p:sldId id="331" r:id="rId7"/>
    <p:sldId id="348" r:id="rId8"/>
    <p:sldId id="261" r:id="rId9"/>
    <p:sldId id="300" r:id="rId10"/>
    <p:sldId id="349" r:id="rId11"/>
    <p:sldId id="350" r:id="rId12"/>
    <p:sldId id="351" r:id="rId13"/>
    <p:sldId id="352" r:id="rId14"/>
    <p:sldId id="353" r:id="rId15"/>
    <p:sldId id="355" r:id="rId16"/>
    <p:sldId id="354" r:id="rId17"/>
    <p:sldId id="356" r:id="rId18"/>
    <p:sldId id="357" r:id="rId19"/>
    <p:sldId id="358" r:id="rId20"/>
    <p:sldId id="270" r:id="rId21"/>
    <p:sldId id="271" r:id="rId22"/>
    <p:sldId id="360" r:id="rId23"/>
    <p:sldId id="272" r:id="rId24"/>
    <p:sldId id="363" r:id="rId25"/>
    <p:sldId id="361" r:id="rId26"/>
    <p:sldId id="276" r:id="rId27"/>
    <p:sldId id="359" r:id="rId28"/>
    <p:sldId id="362" r:id="rId29"/>
    <p:sldId id="273" r:id="rId30"/>
    <p:sldId id="274" r:id="rId31"/>
    <p:sldId id="275" r:id="rId32"/>
    <p:sldId id="334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9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DA8D5-305F-45F6-A731-F6D54FB14BD6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465C-F105-4DFF-BFBF-71124A712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5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6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9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9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8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2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4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4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2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8F18-6D14-48B8-A7B0-D5988921F34F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421F-5219-4A2F-AAB2-38460D25D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9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267200" cy="631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Ecology Unit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73152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Chapters 3-6</a:t>
            </a:r>
          </a:p>
          <a:p>
            <a:r>
              <a:rPr lang="en-US" dirty="0" smtClean="0"/>
              <a:t>BIO.SOL.1acdehim2d4a6d8abde</a:t>
            </a:r>
            <a:endParaRPr lang="en-US" dirty="0"/>
          </a:p>
        </p:txBody>
      </p:sp>
      <p:pic>
        <p:nvPicPr>
          <p:cNvPr id="4098" name="Picture 2" descr="http://www.wallsonline.org/wp-content/uploads/2012/11/colorful-handpainted-landscape-ecology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19674"/>
            <a:ext cx="675132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2438400"/>
          </a:xfrm>
        </p:spPr>
        <p:txBody>
          <a:bodyPr/>
          <a:lstStyle/>
          <a:p>
            <a:r>
              <a:rPr lang="en-US" dirty="0" smtClean="0"/>
              <a:t>Organisms need energy for </a:t>
            </a:r>
            <a:r>
              <a:rPr lang="en-US" u="sng" dirty="0" smtClean="0"/>
              <a:t>growth, reproducing</a:t>
            </a:r>
            <a:r>
              <a:rPr lang="en-US" dirty="0" smtClean="0"/>
              <a:t>, and their own </a:t>
            </a:r>
            <a:r>
              <a:rPr lang="en-US" u="sng" dirty="0" smtClean="0"/>
              <a:t>metabolic</a:t>
            </a:r>
            <a:r>
              <a:rPr lang="en-US" dirty="0" smtClean="0"/>
              <a:t> processes</a:t>
            </a:r>
          </a:p>
          <a:p>
            <a:r>
              <a:rPr lang="en-US" b="1" u="sng" dirty="0" smtClean="0"/>
              <a:t>NO</a:t>
            </a:r>
            <a:r>
              <a:rPr lang="en-US" dirty="0" smtClean="0"/>
              <a:t> energy thus </a:t>
            </a:r>
            <a:r>
              <a:rPr lang="en-US" b="1" u="sng" dirty="0" smtClean="0"/>
              <a:t>NO</a:t>
            </a:r>
            <a:r>
              <a:rPr lang="en-US" dirty="0" smtClean="0"/>
              <a:t> life processes</a:t>
            </a:r>
            <a:endParaRPr lang="en-US" dirty="0"/>
          </a:p>
        </p:txBody>
      </p:sp>
      <p:pic>
        <p:nvPicPr>
          <p:cNvPr id="3074" name="Picture 2" descr="Image result for energy n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733800"/>
            <a:ext cx="4437311" cy="30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362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Autotrophs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58" y="764263"/>
            <a:ext cx="8229600" cy="2971800"/>
          </a:xfrm>
        </p:spPr>
        <p:txBody>
          <a:bodyPr/>
          <a:lstStyle/>
          <a:p>
            <a:r>
              <a:rPr lang="en-US" dirty="0" smtClean="0"/>
              <a:t>These organisms use sunlight to make food</a:t>
            </a:r>
          </a:p>
          <a:p>
            <a:r>
              <a:rPr lang="en-US" dirty="0" smtClean="0"/>
              <a:t>AKA primary producers</a:t>
            </a:r>
          </a:p>
          <a:p>
            <a:r>
              <a:rPr lang="en-US" dirty="0" smtClean="0"/>
              <a:t>Deep down in the ocean = NO </a:t>
            </a:r>
            <a:r>
              <a:rPr lang="en-US" dirty="0"/>
              <a:t>l</a:t>
            </a:r>
            <a:r>
              <a:rPr lang="en-US" dirty="0" smtClean="0"/>
              <a:t>ight</a:t>
            </a:r>
          </a:p>
          <a:p>
            <a:pPr lvl="1"/>
            <a:r>
              <a:rPr lang="en-US" dirty="0" smtClean="0"/>
              <a:t>Use the chemicals in hydrogen sulfide vents</a:t>
            </a:r>
          </a:p>
          <a:p>
            <a:pPr lvl="1"/>
            <a:r>
              <a:rPr lang="en-US" dirty="0" smtClean="0"/>
              <a:t>Go thru chemosynthesis</a:t>
            </a:r>
            <a:endParaRPr lang="en-US" dirty="0"/>
          </a:p>
        </p:txBody>
      </p:sp>
      <p:pic>
        <p:nvPicPr>
          <p:cNvPr id="4098" name="Picture 2" descr="Image result for autotro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343400" cy="244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hemosynth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chemosyn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58" y="3191082"/>
            <a:ext cx="4171410" cy="31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Heterotroph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40" y="1382933"/>
            <a:ext cx="8229600" cy="1905000"/>
          </a:xfrm>
        </p:spPr>
        <p:txBody>
          <a:bodyPr/>
          <a:lstStyle/>
          <a:p>
            <a:r>
              <a:rPr lang="en-US" dirty="0" smtClean="0"/>
              <a:t>Organisms that obtain food by consuming other living thing</a:t>
            </a:r>
          </a:p>
          <a:p>
            <a:r>
              <a:rPr lang="en-US" dirty="0" smtClean="0"/>
              <a:t>AKA consumer</a:t>
            </a:r>
            <a:endParaRPr lang="en-US" dirty="0"/>
          </a:p>
        </p:txBody>
      </p:sp>
      <p:pic>
        <p:nvPicPr>
          <p:cNvPr id="5122" name="Picture 2" descr="Image result for f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09812"/>
            <a:ext cx="55626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Eats only plant material</a:t>
            </a:r>
            <a:endParaRPr lang="en-US" dirty="0"/>
          </a:p>
        </p:txBody>
      </p:sp>
      <p:pic>
        <p:nvPicPr>
          <p:cNvPr id="6146" name="Picture 2" descr="Image result for herbivore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278187" cy="29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herbivore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" y="2357659"/>
            <a:ext cx="51054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dirty="0" smtClean="0"/>
              <a:t>Eats only meat</a:t>
            </a:r>
            <a:endParaRPr lang="en-US" dirty="0"/>
          </a:p>
        </p:txBody>
      </p:sp>
      <p:pic>
        <p:nvPicPr>
          <p:cNvPr id="7170" name="Picture 2" descr="Image result for carnivore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1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arnivore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70023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carnivore anim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2362200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Image result for sna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70" y="4235123"/>
            <a:ext cx="4962208" cy="24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032"/>
            <a:ext cx="8229600" cy="808038"/>
          </a:xfrm>
        </p:spPr>
        <p:txBody>
          <a:bodyPr/>
          <a:lstStyle/>
          <a:p>
            <a:r>
              <a:rPr lang="en-US" dirty="0" smtClean="0"/>
              <a:t>Omnivore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38" y="995365"/>
            <a:ext cx="8229600" cy="609600"/>
          </a:xfrm>
        </p:spPr>
        <p:txBody>
          <a:bodyPr/>
          <a:lstStyle/>
          <a:p>
            <a:r>
              <a:rPr lang="en-US" dirty="0" smtClean="0"/>
              <a:t>Eats both plants and animals</a:t>
            </a:r>
            <a:endParaRPr lang="en-US" dirty="0"/>
          </a:p>
        </p:txBody>
      </p:sp>
      <p:sp>
        <p:nvSpPr>
          <p:cNvPr id="4" name="AutoShape 2" descr="Image result for omnivore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omnivore anim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36925"/>
            <a:ext cx="3815181" cy="214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omnivore anima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Image result for omnivore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86805"/>
            <a:ext cx="3581400" cy="221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p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69988"/>
            <a:ext cx="4439356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Scavenger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Consumes carcasses of other animals</a:t>
            </a:r>
            <a:endParaRPr lang="en-US" dirty="0"/>
          </a:p>
        </p:txBody>
      </p:sp>
      <p:pic>
        <p:nvPicPr>
          <p:cNvPr id="9218" name="Picture 2" descr="Image result for v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6" y="3124200"/>
            <a:ext cx="4040951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hy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203700" cy="236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Eats by chemically breaking down organic matter</a:t>
            </a:r>
            <a:endParaRPr lang="en-US" dirty="0"/>
          </a:p>
        </p:txBody>
      </p:sp>
      <p:sp>
        <p:nvSpPr>
          <p:cNvPr id="4" name="AutoShape 2" descr="Image result for decompo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Image result for decompo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52863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Detritivore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Feeds on plant and animal remains and other dead matter</a:t>
            </a:r>
            <a:endParaRPr lang="en-US" dirty="0"/>
          </a:p>
        </p:txBody>
      </p:sp>
      <p:pic>
        <p:nvPicPr>
          <p:cNvPr id="11266" name="Picture 2" descr="Image result for w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3900"/>
            <a:ext cx="290512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r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cra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Image result for cr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06837"/>
            <a:ext cx="4343400" cy="29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Energy flows through ecosystems in a </a:t>
            </a:r>
            <a:r>
              <a:rPr lang="en-US" u="sng" dirty="0" smtClean="0"/>
              <a:t>1</a:t>
            </a:r>
            <a:r>
              <a:rPr lang="en-US" dirty="0" smtClean="0"/>
              <a:t> way stream from </a:t>
            </a:r>
            <a:r>
              <a:rPr lang="en-US" u="sng" dirty="0" smtClean="0"/>
              <a:t>primary producer</a:t>
            </a:r>
            <a:r>
              <a:rPr lang="en-US" dirty="0" smtClean="0"/>
              <a:t> to various </a:t>
            </a:r>
            <a:r>
              <a:rPr lang="en-US" u="sng" dirty="0" smtClean="0"/>
              <a:t>consumers</a:t>
            </a:r>
            <a:endParaRPr lang="en-US" u="sng" dirty="0"/>
          </a:p>
        </p:txBody>
      </p:sp>
      <p:pic>
        <p:nvPicPr>
          <p:cNvPr id="12290" name="Picture 2" descr="Image result for energy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4784725" cy="35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09"/>
            <a:ext cx="4648200" cy="1143000"/>
          </a:xfrm>
        </p:spPr>
        <p:txBody>
          <a:bodyPr/>
          <a:lstStyle/>
          <a:p>
            <a:r>
              <a:rPr lang="en-US" b="1" dirty="0" smtClean="0"/>
              <a:t>Biosphere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All life on Earth and all parts of the Earth in which life exists</a:t>
            </a:r>
          </a:p>
        </p:txBody>
      </p:sp>
      <p:pic>
        <p:nvPicPr>
          <p:cNvPr id="2050" name="Picture 2" descr="https://encrypted-tbn1.gstatic.com/images?q=tbn:ANd9GcRYlJa_oZcIhhsmGlVcqfVELdV-LfWKRZudI1vWC9NucOkFjzPY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029200" cy="40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4810"/>
            <a:ext cx="3657600" cy="74240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Food Chain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60585"/>
            <a:ext cx="8077200" cy="3209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66568"/>
            <a:ext cx="1551600" cy="155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59" y="723920"/>
            <a:ext cx="8229600" cy="27957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series of steps in which organisms transfer energy by eating and being eaten</a:t>
            </a:r>
          </a:p>
          <a:p>
            <a:r>
              <a:rPr lang="en-US" dirty="0" smtClean="0"/>
              <a:t>Does a food chain have an end?</a:t>
            </a:r>
          </a:p>
          <a:p>
            <a:r>
              <a:rPr lang="en-US" dirty="0" smtClean="0"/>
              <a:t>Always starts with an </a:t>
            </a:r>
            <a:r>
              <a:rPr lang="en-US" u="sng" dirty="0" smtClean="0"/>
              <a:t>autotroph</a:t>
            </a:r>
          </a:p>
          <a:p>
            <a:r>
              <a:rPr lang="en-US" dirty="0" smtClean="0"/>
              <a:t>Arrow points to who </a:t>
            </a:r>
            <a:r>
              <a:rPr lang="en-US" u="sng" dirty="0" smtClean="0"/>
              <a:t>does</a:t>
            </a:r>
            <a:r>
              <a:rPr lang="en-US" dirty="0" smtClean="0"/>
              <a:t> the eating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3942368"/>
            <a:ext cx="2057400" cy="962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3000" y="4495800"/>
            <a:ext cx="228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5800" y="4487862"/>
            <a:ext cx="360000" cy="18367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74638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Food Chain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0"/>
            <a:ext cx="3352800" cy="2667000"/>
          </a:xfrm>
        </p:spPr>
        <p:txBody>
          <a:bodyPr/>
          <a:lstStyle/>
          <a:p>
            <a:r>
              <a:rPr lang="en-US" dirty="0" smtClean="0"/>
              <a:t>Arrows will </a:t>
            </a:r>
            <a:r>
              <a:rPr lang="en-US" b="1" u="sng" dirty="0" smtClean="0"/>
              <a:t>always</a:t>
            </a:r>
            <a:r>
              <a:rPr lang="en-US" dirty="0" smtClean="0"/>
              <a:t> point to the organism </a:t>
            </a:r>
            <a:r>
              <a:rPr lang="en-US" b="1" dirty="0" smtClean="0"/>
              <a:t>DOING</a:t>
            </a:r>
            <a:r>
              <a:rPr lang="en-US" dirty="0" smtClean="0"/>
              <a:t> the “eating”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53-10-FoodChain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819400" y="4876800"/>
            <a:ext cx="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67781" y="3581400"/>
            <a:ext cx="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30910" y="2286000"/>
            <a:ext cx="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30910" y="975186"/>
            <a:ext cx="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0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Autotroph </a:t>
            </a:r>
            <a:r>
              <a:rPr lang="en-US" sz="2000" dirty="0" smtClean="0">
                <a:sym typeface="Wingdings" panose="05000000000000000000" pitchFamily="2" charset="2"/>
              </a:rPr>
              <a:t>        herbivore        omnivore         carnivore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	</a:t>
            </a:r>
            <a:endParaRPr lang="en-US" sz="2000" dirty="0"/>
          </a:p>
        </p:txBody>
      </p:sp>
      <p:pic>
        <p:nvPicPr>
          <p:cNvPr id="13314" name="Picture 2" descr="Image result for food 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315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20390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consumer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62532" y="2039035"/>
            <a:ext cx="121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Secondary </a:t>
            </a:r>
          </a:p>
          <a:p>
            <a:r>
              <a:rPr lang="en-US" dirty="0" smtClean="0"/>
              <a:t>consumer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0" y="2071750"/>
            <a:ext cx="1168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Tertiary</a:t>
            </a:r>
          </a:p>
          <a:p>
            <a:r>
              <a:rPr lang="en-US" dirty="0" smtClean="0"/>
              <a:t>consumer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3026"/>
            <a:ext cx="3276600" cy="1143000"/>
          </a:xfrm>
        </p:spPr>
        <p:txBody>
          <a:bodyPr/>
          <a:lstStyle/>
          <a:p>
            <a:r>
              <a:rPr lang="en-US" b="1" dirty="0" smtClean="0"/>
              <a:t>Food Web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457200"/>
            <a:ext cx="31242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Network of complex interactions formed by the feeding relationships among the various organisms</a:t>
            </a:r>
          </a:p>
          <a:p>
            <a:r>
              <a:rPr lang="en-US" dirty="0"/>
              <a:t>A bunch of interconnected </a:t>
            </a:r>
            <a:r>
              <a:rPr lang="en-US" u="sng" dirty="0"/>
              <a:t>food chains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SEhIUExQWFhUXFhgbFxgYGBseGBodHx8YHiIeHx4eHCoiGxolHR8cIjEhJSkrLi4uHSAzODMsNygtLisBCgoKDg0OGxAQGzAmHyYsLCwsLy0xLjAsLC80LywsLDQsLCwsLCwsLCwsLCwsLC8vLC8sLCw0LDQxLCw0LCwsLP/AABEIAQ8AugMBIgACEQEDEQH/xAAcAAACAgMBAQAAAAAAAAAAAAAABgUHAQMEAgj/xABIEAACAQMCBAQDBQUECAMJAAABAgMABBESIQUGMUETIlFhMnGBBxRCkaEjNVJzsTNitMEWJHKys9Hh8SVTghVDY5KTosLS8P/EABkBAQADAQEAAAAAAAAAAAAAAAABAgMEBf/EADIRAAICAQMCAwYGAQUAAAAAAAABAhEDEiExBEFRYfATInGBkaEUMrHB0eEFFSNCovH/2gAMAwEAAhEDEQA/ALxooooAooooAooooAooooArXNMF61srh4mPhPzq0VborN0rQNxD0X8zUHwrmZpJJwxQKrDwx0ypzg/XGfritHM14Yrd2U6WJVQfTUQM/MDJ+lK06SRyRPCo0bK4BOdyANsY2Pvnf51h1OZYpqKRbDB5IOTY/wDD+PiWZ0AARFB1ZO7EkbbfDsd+/wAusyjg7g5pG5ROpZnYjW8pJHcDA0g/T/Om7hoOG9Nq2grxqbKOVT0nbRRRUFwooooAooooAooooAooooAooooAooooAooooAooooArTdxalI79RW6ipTohq1Qk83b2zKBlmZVUe+c/5GolOFgjDZYd89CfUjpnO/TrU1zkceER0+8Ln6q4/qRXNE3avN/yMrypeR0dIqxv4kfZkWtxHjZZcI2/vhfmQzD6Fq2c8c4X1nNarbQxzJKjjSVYuGTzFhobLDw99IX8J65xXFzPIAYfUOGHrs8ew9z0pq4zwWSc2UsWgPBeJIS3/l4KSAH10sSPcCuno5Xip9jPOqmmu5p5J5mur5IpDFamFh55IbhmKtjOPDMYKnOMqWyM96cKTOOcpSxSvecLdYbhsGWFh/q9xjV8ajGmTf4wR79SakOVubo7stE6mC7j/tbaQjxF6eZf449xhx6jpkV0FBjooooAooooAooooAooooAooooAorlv75YhluvYd/8AoPelS65hmkJ0YRPXuf8Al8/0rLLmhiVyZaEJZJaYK2OtL5494NxLHMfJnyMFPl2B0kAZI9/U/lANdv3Ov6kH9SQf0qPcZfUFIDELnPoGPTp8wD3BrlydbFxuD3N8XT5PaackaXiMV7x9pbiFIHKxKQXbGCx1INOGHw4Y/P6U21W9rdrBLDI6ghX3wdRAYMo9N8lWx7fKrDtrhZFDoQynoRW3S5Hki5PxK9RGMJqMfCzbWi4uQu3U+lb65b8rp369vWuuPJzSbS2FTj8omtZXjOoodQI/ijbJH6EVAQ8TDbjJGM7DoNvy9zXYbi5WSVktGMcoGuNjjzYILAgHGRgEYPTOah7KB4IUDl0dbmN/DwxJjwQxOFzpxq9clcYri63F7RqXyOjpZqEWmebyYSXtqoOd1yAe5LY+Y6n6VbVh8A+ZqpLS+gg4hJO2RDpyh04ALAeuBjcjIqweA8z28xEaSZJyQe2wzjPr8q06WGjFXeyueWqarihipf5q5TivQr5aG4jz4NxGcSxnB7j4k33U7Hfp1pgorczEnhPNstvKlpxVVilY4huV2t7jGkDGT5Jd91OB6YyBTrXHxjhUV1C8E6CSNxhlP9QeoIO4I3BqreIcSvbCb7jBK91AzhVc5M9vqJ8hbcui5XL4yo27AVlkyKCtgsnivMdvbkh3yw/Au7fXHT64qCfnzP8AZ27sPdgP6A0tWfBgJMPP5gfMAq5U4JyQwbuPrnqK3zXfhMFlbIKswbGNl1ZBHqQpYEYz0wDjPk5OuzP8vr6mrwTSsn4+fAD+0t3X5EH+oFT/AArj0FxtHINX8B2b8j1+YqvJWVkEssrRofwBtIB6YYrud9s5xselc1/ZRr4ctu5MbEDVqzp9HBBJAzsd++dseacfW5V+bcl4JJWW9WaReBcxTyslszqsquAWOC7KPMQQdvhGCwyTqXpnVT1Xq4siyR1IxCvE0gVSx6AZrTxK88GJ5NLPpGdKDLH5Cq6bm97gskmw/gVW0/I7amP0x7CpyZNEbqy8Ia3V18Tdx298YSZyV/Fj8XpGvqM4B7H4d8nGbMjSB2I/7Vm0t2LB3GAPhXvn1PYew+p3wBwpfJGmSdyWYDDFVLFiATjyge+Ohx6V5HUQyTSlLlvjyO3pMmKDlCD2XL8X64OzV19q6bKxMoVVfTpOrI+nbuDgZH/WuC14Y+CS5BONiA3zJ6YYnsDgfPNbeH3DRJgbHcMw6jzgHA9fn+tZ+wnjaZs+rx5YyjF8fzR28UijMkcAAKxrkjHpsM++SMfI+lbOW7g204iJzFKfL/db/r0/KtFluGY9Wdsn2BIH0A/qT3pc5v5tjtJYIikjSs6smAoTORga2IAOSPl3xXqdLHTGvHc8LqcjnmuPbb+fruXFWGXPWlW25gv5WTRw3TGQCZJLuHGCR8Ij16tsnsNutNddZucl1DEis7kIqglmJwABuSSdgAKrHl/nGDidzPaSHwcPqs3ww8ZfPhsNjdkwdONwT6VYXNHL6X8IgleRYy6tIIyB4irvoY4zoJxnGDsN6Uhy5BeXvGLeRdKgWJjKeVomWN9LRkfCy9sdtuhxUttqmV0q7GXhHLfgFyZS7NtnTjA9Opyff9K2XPK1vJIkjL+0Qgq6+VtjncqRkZ7HIqQ4VbPFDFHJKZnVQGkI0lyPxEA7E111EfdVLglpN2zXDFpGBn61soooyVscvErnwopZP4EZvyBNVNwVGNzrY5LRvjfBZs5bftuVOevSnDjHM6zxXEcaAxFGXxmYqvoW2Q+X0ycnsMb0pW9vqjUY1Mrh43jIKHO2NXZTuGDAbb7kCvH63IpSVcbo2hGUZJ0bJLZXgldlAkIkLMPiDKWxg9dIwAB3Hrmt3HPDNuryKXA8L/a060IwOoOM5zsdsddsxx5e7QEnVgnP4XdDlRnto8M/X3rfcl3tVdca8K6oGGSw0uFGRsrFVXJPt0FcMW9XzN4WnJGOJ6fCimUnTEQw0DCn8JAGd9icZwQQPWuPV/qt0yFdLtIY8dw2Rkbb5fXg/wB8fQ4Bdq0rRRsGiCgphSGh3OY32ymCNvUbfh353dI5Z4pGWHDrcRasaQCTtgHbzBzgdM/KrqO5bZ+8bOJTFJ1kU4ZHH1OmNh/ukfI1bdvMHRXHRlBHyIzVP8RJkMWklgclcqQWZsDIGMhewzuevzt2yg8OONP4UVfyAFd/+NtWvJfU4p/mN9a54gysp6EEVsor1CogXodHZG2IPbv7/I0sRwOfvEJU+ZyysdWn4iwzt/zq2OKcMScYbZh0YdR/zHtVecf5b4kZWWN0itwNpI11zNtv5SMIPlk7dfTFwaOXRKDdcHqy4kVKxTOhlIJVQfMVGN+gz+Vcv3zL3g9F8oz7MSfzx+lIw5eKXF5Nbl2mtHi0mSQs0hClpVbbqwIXHqCNqb+HOLoLPbxO3iKNwC3UYIx0ztg/KmiymrRbXfw+TO7h/EgII8EdMbbnIJ/Ko3jXL8t9bTTKgZrfEsasupXdN/DKn4wV1Aj3HXpTBw3kibQ5OEOklEZiSWx5QTnyrnA2PT0qK5L+0S7mXwFsIHkjLq0MdwsbkAnzKkuQ6ZBUlXY5BJxkVpGKRMMcpT1vZExwrlgmCO64PdSWqyqsq27+e1JO5BRstHqJwSh2xsNhXb/prPaFl4paPEo3Fzbq0tsRkbtga4uvRhvg+1SvIdisFoqJDNAuuRhDMVJj1MWKqVOPDBJ098dd6YSKsdhy8N4nDcJrglSVP4kYMPXGx2PtS9y7+9eMfKz/AOG9Y4l9n9s7mW2MllOQB4lq3hg4ORqQeRxnqCN/ywp8E4pfWPEOJeNA1/hbbxZbYKsgxG+g+CSNRYZyFOAenYUBbNFQfL/Ntne7QTKzgEtE3llXBwdSNhhg7HbH5ipygCuHjs0iW8zQoXlEbeGo7tjbuO/vXPzJxKeCINb2r3MrHSqKyoB7szHZfz/zquOebbickcMM94qT3cixQ21opVPWR5HbMjIq/EBt09dgG/lvk60jWORJXuVAUxM0gZMLjBGgBX3Gctq33qD5w5aEMrTohMUhzIEZlIJ66ihB0nsegzj0pg+y6cPwqxwANMQQgDGGQlTnP4sg59800MoIIO4PUVzZcEZx0rb4EuTbtsrOwaMr+zwB3HcfPO5Puc/Oue6vPugd2UtCWLOc/wBnkANtjJQkZ23BZs7dGzifJMTkvCxhb0G6fl1H0OPaq3+0Dk/iAtrqWeZDbxKSkaMQWxpwz7ebudPb+vlR6DLGe/BaGRxdjA/MNqunS6uSPhUaj0O+nZu+yjpXNE6q000ikGQroR8a9Kg4JG+kkljvuBjO+RW7gHI3EYWMRnT7vp8mpi0iH+HIXdMdN9qbuFcmQxkNITM/XzfDn/Z7/Ump/BZJOkqXiy88zkqIrlDgrzSC6mGFG8anuex/2R29Tv8AN8rAFZr1unwxxR0oxCiiitwFYZgASTgDqT0FZqB584gbfh17KDhlgk0nbZiCqnfb4iNqAjPst89pLc7/AOt3U8+5XYFtC407DyIvrvmmDgnBYbRGjgUqjSPJpySAWOSFB+Fc76Rtuaxy3Yfd7S2h3/ZQxpuQT5VA6jY1JUAVW3AOU4Ly1nRi6PBfXq280bFZYsSyY0sNyMsSVOxzVk14iiVc6VAySTgAZJ6k+59aASeFc1y2kq2nFsI5wIbsLpt5xp/Ex2jm2OVOAT0ABGXmuTinDYrmJ4p0WSNwQysNt/6H0I3FJKzXPBdpTJdcN2xKctcWoA6OAP2kIx8Q3Xf0GQLBpT5d/evGPlZ/8N6ZbK8jmjWSJ1dGGVZTkEexpa5d/evGPlZ/8N6AkOYOU7W8KtNH+0QgpKhKSqR6OuG+nSoI8P4rYAfd5l4hAp/sZ8Jc6cdFmHldgd8uvTb0w80UAqcL5+tZJPAm12lxqx4NyPDY5JAKnOlwSNiDv9Rnh5Tb7/f3PEesMWbazPZgD+1lXsQzeUMOwIrZ9qsivapaBEknvJBFCrKG05+OXB6eGu+odDitMHJV1Yr/AOGXhVQo/wBXugZISRj4WBDxA75xnr2wKAneTeES2kU0UjBgbmd4sHOI3cuoPlHmyST169anqSY+fvu7CPilu9kx+GXPiWznGcCRR5W6nSR26042tykqK8bq6MMqykFSPUEbEUBtpV+1L903/wDJP9RTVUVzTwf75aT22vw/FQrr06tPvjIz+YoCVoorAOelAZooooArFZrFQwFQXOXBpLyBIUKhTPA0urvGkiuwHlPm8oxnb1Nb+ZuOLZwmQjUxOmNB1Zj/APiOpPYA98CoBudgtpGwIkuCo1DQyorHqTnsvoDv7DcVsUOtFVbDzbe51Bww9PDXT+gB/WnDlrmpLk+G48OYD4ezeuk/5Hf57milZLTQxVmsVkVKICsEVmirARL7lufh0j3PClDRsS09gSFjfb4oTg+FJsBjGDt6AV4+zzjKXl9xWaMOoP3QFZFKujKjhlYHoytkH5U/VWF1y7JccW4nNbTG3uoRa+G/VGDRNqSRejIxVd8EjAI6UBZ9FKvLXOAml+6XcZtr5RkxNusgABLRONnXqcZyMH0Jr19oXGHgthHBvdXTiC3Ho77Fz6Ki5bPQYGetAR/LZ+/cTur7GYbdfutsTnzMCTNIo6DchNQ6ge2KeKjeXODJZ20NtH8MaBc/xHqWPuWyT86kqA8yIGBDAEEYIIyCPcVF2XBY7SORbKGKIu5cruqajgE4A22AGBgVLUUBCcQd1XMjjJBAjG4Y++w8vrt+pArTa2kzp+0cxpjKhThgSBgDSRtH0Gc5IJ2GK4edeYLPhwaaZi07LmOEMzM5UHB0ZwqjGdRAAx64rn+zzjw4pZCWRmWQMyTxoSgV+uxzrAKkNs3UkdsUIGRcsphm3DqQrjbWCNwf4ZAPz6juAscsStYt93lc4HXV1wTgPn8Q1fi64bDEsu7LaHyNFISxQ6SehON1bbGCVwcjG+cdK5JIJHKOCJEaJ1KudDaZNBzqUdRpxjbrnORuBOrKCAQcg9COlZ1ioTlpG8IOxwJArKgJYIMAbMwy2r4iT1Jz3qYyPSpBtpc5n5ujsmCNG7sU1eXGMbjqTnO3YGmOq354s55roaopfDACxvHGXGOrFtO+SdgP+9VbSVsnfsRN/wAXe6lWeQArggBXDLENiF/vMx3J/wAgK4OFWLBpGLeVi2B3OehOw3Azv7+1b7Hg0gE2ERfCcFy0pDKGwV1xRnWhI38xxj61If6NXzoGi0FGGVMRQDB9NY2+u9ZOLZdSSPDOF0j1IArnv20aZVIV0YFScdcjHX3/AM6lbPlriTLodwqkY/aGMnHzVCf1ruteUIIY9dzK04Q4CxhiWY4GDgl3fOw3GMnsTRY6fI9pfYl4OKX+kH7tBKCMh4pwFYe2qpng/EluI9ahlIYq6t8SOpwynscHuNqiYvvkkYSKKOzTGFLkPIo9kXyA/Nj8qleCcLW2iWNSWxkszfEzHcsfcmtUUO+iiipAUp8u/vXjHys/+G9NlK95zHZWs8jOpQy4DXCxlkkaPK6CyZOtB2IAwdu9LohuuSQ5m5bgvogkwIKkmORCVkibGNSMOh9uhwMg1V3L3HivEUm4nL4kEHi2treaNEBlGPEZySdLsvlD/CcNjoTVj8d4jJc2E7cNZJZmXRGQ4AUsQpYk9Cikvg77dN66eE8twQ2UdkUV4Vj0MGGz5+IkerEk/M0JJgHPSs1XphuuCkmMPd8MAyY8lri1AH4CT54Rj4eoHyOXfhXE4bmJZYJFkjYbMpyPkfQjuDuO9AddQ3M5vDDpsvCWVmALy50xqQcuAAdTA4wp29ama8lAe1AVdzXy5FZ2M2HM19eulubiXeRzM+GVRnyLoLeRcDAGc1I3sI4ZxG3lUYtbtY7abqQkyDELnv5l8hJ6YyTXbzEnj8W4dbqTiFJbqT4sdDFH2xnUzHr0B9RUvzBwhLmF4JwWjfGcHB2IIIPYgirJWVbokZrYMQ26sBjUDg49D2YexBxk+tQfE4ZY1RVZmjBct08wYg6GwuVG5wQQuBg42qW8SvaZ9/oKlwZVTRHHiUpC+Eiv5kHooU4ychvLgb4YAnoAamNYqNu+BQTZ8RGIPxL5gD3zsdjnfbFSgQerfl/0qpc31A868w/cbZpFXXMxWOCPvJK5wqgZ333OOwNT1RF9wBJru3unZibdXEce2gM+xc7ZLadh6VBJUfL3L15ZXPEbqF2mu4HhNzCACtws0aSzKo2OtWYlSNzpxjJwbi4DxiG8gjngbVG427EEbFSOzA7EVB8r/vPjX821/wAPHU7wvgsNs07QpoM8niSAE6S5ABYDOAT3x1qKB31RHLVveJxGZre4WBrqW6kgjZSbWVopZEkidc5D4CuHXoAR32viq6n5Kmj4PBEpBvbVvvEbqzNqmDM53OCwcEgg9z7UoDByxzHLO7QXVrLbXCJqbI1QuAQMxyjY7keXqPfBNMoqM5Z40l7awXMfwyoGx/CejKfdWBH0qTpQMM2AT6Uv8F50s7pgsculycKrjSzfLOxz6DemGqj5/wCUpYJpLq3XXC5LSIBkoT8WVHVD1z29utVm5JXFWUm2t0MP2pcxeDA0MTsJGK+IUB8qHOxb8JbbbrjPrVZ2VpGxkWWUR6T8DEIc49GO2Onc13ct8Mk4iz65mMakF2J1FmIwOvU6V6noAKsu3syiomoOEUKDIup8Dpk5Gfyriza8iaTrwr+yij7R6uwk8kcw+HxFEEgaKX9lq0qinYldlUAtrIUN1wTVyVVfHeXQkpvDJkLlpAQBp8uAylQMaTg+3XO1K9hLxDiTiNZJJM41sdkUHuSBgfIfQVrjyNPQrfG7+/6fcvNxg6jb9K/lfBflI/FeVprSSS74UVV2801m21vPgdVAx4Up9QcE4z3yy8ucHFpbxwK7OFz5m9ScnHoM9B2qTrrLkFyrzVDfK2gNHNGcTQSjTNE3oynfHo3Q/PIqdpY5q5SW5ZbiGQ215Hnw7hAMnYjRICMSR+x6Y27gxdtz6YFmh4iggu4o5HGCfBuAi6tULtgZP8BOR+eAOjlBfH4hxW7O4Eq2sfssKguB5QcGRjnc7jHanOlb7N7Qw8OttRJklXxpCTuXlJkP+9j6VO3nEUi069tTYHt7n0HvQHXis1wJxaLw1kZgqsdI1EDzE4C/7We1dmugPdFYVs1mgCiiigFLlf8AefGv5tr/AIeOm2lLlf8AefGv5tr/AIeOm2gCiiigEXgf/h/FJ7Q7QXuu4tvQSjHjRj57OANgM09UsfaDwV7m11wbXNu6z27f3030+4ZcrjpuPSpTlnjKXtrBcx/DIgOP4T0ZT7qwI+lASdVnzTPxj72Y4CwQn9mY0XSV9WZgcEdDkj26irMoqGrKThqXLXwKxtuRryMTTyXWHZMyRwR6vEwDtjKgv6HHU981p5K4tMySwyhw0EbMoMReRlTSCv8AaAs4JC/D896fOZ7i8WNRYwxySu2nVK+mOIYJ1sB5nGcDSu+9VStle2vEbu7juZLuWyjgF0raf2qS5aVY1BHhhVVWVfVe/SqvGgoNcM6bbh97xR5gxkgGNOChEJ0kZRjkkNnB6HuKmeVl4tb3Mdu8aeACCxCII9GwJVkUef0B3NWLY3azRxypnRIiuuQQcMARkHcHB6Gt9SoJcFPZPZuTsKKKKsbHmTpSF9rdklxawWpUGS4uoY42wMx7lncZO2I1YbfxY70+ydKSuJP43GbWPfRaW0s7HfSHk/ZLny4zp1kb+p7VJBz8P4ld2EptLkG5h8OR4brIDqqjIWdcDfOV1g7nTkb7RV5dXF9KxGQmwULkAAHOS3YE9t9seuK18Xu5L6dm+CJB5dR3UDZtWD8Od8b5wM7Ct8BeaHRZK3hOd5pPKrdsj8TJt2G+evWuPJOWR1Djy7+u7OzHCONXPnz7eb/ZCt4DramHLGN73KYzqYrHq6j+86HO2cNnYVZv2do4sULu0hZ5GDN8RDNnf6k0uRcJERi1TudLk6MKqGTGC+Bv0KqAScD5mmXk661KyrE0UYLhUYYIKsoJUZPkbOofPPc1GLI1l0SfZfCxlUZYtUV3fxoaI6914jr3XYcgUUUUApcr/vPjX821/wAPHTbSlyv+8+NfzbX/AA8dNtAFFFFAFIvA/wDw/ik1odre81XFt6LKP7aMfP8AtABgAZp6pY+0Hgz3Frrg2urZxPbn++m+n3DrlcHbcZ6UAz0VGctcZS9tYbmP4ZEBx3VujKfdWBH0qToApP8As5BcX9w2SZr+4KkgDKRkRJjA7BMb9waZOMXoggnmJA8ON3yenlUnf22qH+zey8HhdinQmBHO2Dqcazn3yxz70AyUUUUAUUUUB5fpVf8ALR1/+2r1filmljjYYOUt08NSPL3IJ79vemzmvigtbO5nJA8OJ2GcfFjyjcjctgY70o2sq2PCYLVsmd7Y6l1ZIeUFnZmydtbN0O/bajdIrKSjuxKkuVMcNuxZmnlgD6epi1EuCduv6irNt73IXRDJp2A0qMAY22JBxjtj023qhDeMZldycpIuR1wFYHAq5OSeK60KdNO6b9VP/wDfrXJgloqD7nd1MFNPJHjY1cca1uQsfiuZGJZPBUu/QAjSATpIIz0wcHIIFdnI0zLPLAS7+FGCzMFXSzaCVKgZD/M4woIGDXLy3d2sV1czFo0JZ0ULhnbLAscLk6crnOMeY+hp7t5VdVdCCrAEEdweh/71rCKlLU6tGE5aY6VdHRHXuvEde62MgooooBS5X/efGv5tr/h46baUuV/3nxr+ba/4eOm2gCiiigA1jNBrFUk3YEXg0g4bxKe0Y4trzVcWxPRZf/fRDfvs4AAABIqeueZFJ0wIZWOenQY6/PH0HTJBIzEc78Dkv0i8IhHjmDxSEkCPT1JA3cOMrgEfpXRxLiUPD4tKgNJpzjoT18zHGy5yB+Q6bedLqpz3g6Xw+/w8DXSlyQH2h8XuRw+eOQwjxykKuhZApdgp1ZLH4c5GBtnc4qyIUCqqjooAHyG1VtzK33y3sLiM+VbkOQ6+Z2CSaFVQDkav0pz4BevJkCMLAqqI2zknG2M9G2xuNgdgW6jbp80pKpvf19PqVklyiZBrNYFZrsi9igUUUVYCb9pWZks7JdzdXUatvj9nH+1fpv0QD61NcX5dhuSGkBDAY1KcHHp6H6ioXe44508llaHf/wCLcEdPL/5adc9x705UKyipKmVtf/ZHCw/Zyld85Iy3/wAwP+Vc/CfsyuIGJS8Kjttq/wAlwPz6mmHjf2gwRPLDbxyXk8QOtIR5IyNsSynyxjIOTvjByNqx9l3NsnFLWS4kWNCJ3RVTV5VCxkBi3VvMTkbYI6HNUeOL5Jjcfytr5kfN9njtIHM0IO5OmEjJPU/2mASdzgb1McA5RNtIHMxOBsqjSp2x5tzke1NNFFBLgrKClJSfJ5QYr1RRVy4UUUUApcr/ALz41/Ntf8PHTbSlyv8AvPjX821/w8dNtAFFFFARvHOOW9miPcyiJGcIGbONRBIBIGwwDucDauk3CtGXRgylSVZSCDt1BGxFLHM/N8Wp7O2hF9dMGDQLpKJ6+Mx8qLnAIJzuB3pV+zrly5g4nfI7qsKwr4kEIkW2EkoDYjVjghUG7bHzY9ayyRtOiUM3F+bIrdFVSGbAyTq0Dpn4QSx3GwwN+opC4lPJOxkEjzSZ28hQDvhQDnTjAyfRBW7iRWW4W3iHcAAgYyWyoAxsAxDE9i2TUxw/gztK8Ucrac7EOw2287YOMnfTjcKw3LPlfHgqSX29eqNatm6z4TCAZCrkMCsUUhyzjoC2k7qx39SdhsMs78t2xjhAYkuSS2+QD6DsFHQAYG1c1vZxWkbP/ApLO25wBv8ALYdB+tR3KvOsF2yR20VxIh1argRFYFIycFnIOfkD1GcV0YG5ZvKn+qr9xL8o3is15rNelF7GJmiue6UnGKSeeObbe2t7xBMn3hIWxHnzAsMLnpjcg9c4x6jOE+oanpUbLqKauzq+zMCVb298pN1dylWGneKMmKMZHUAKfzJ706Ut8vRJZ2MEbsoSGBAzkgLsoy2ckbnJ6nrW+C7imj8RGDJv5h2x19wR6Gs5dZW6j6+hKx+JCfaDJ4vg8Mt/LJeuTMyjGiBcGVzgfEw8gz1yRmpLljl9rS6vyiotvL4DRBRghlj0OCM9PKrZ7lmpe+z1TcS3PEZAR450W4PVbdDgHcbF2y+Pke9P1oOvzrTH1OqWmiHClZ00ViiuiyhmisCs1YBWq6uUiUvI6og6sxAUfMnYVtqqOZbU8U4lNG4121lpVYyToaYgMzMB10gquPn7is8k9Ebq/Jdwd3LvN9inEOLO13AEkktjGxkXSwWBFODnBwwIps/0z4fjP361/wDrx/8A7UhScFij1gQwoxCklY1PZsZyO2PSuWNYtYiZIgxyQ3hp0BJ0kY6EADI33rl/E56v2X/ZfsmZPPBOmx+uftB4Yisxvbc6QThZAxOPQLkk+wpHm57XihKffYuHWeWDMZUF3MOmADtAp3Od22HY1rv4ooll8uAiDA3zqbJyD7dsAfLIrnRI5YnSaKJpMhTlF3JVSe34WONvb1qMnWZIV7l262f9Ee3jdPwssvk+CwSHTw8wmPOWMbByT6u2SzN7sc1OkV8/280qOkttILdg+AQuVXcEqyjqhxg/X2q7uW+Km5t0kZdEm6yJ/C6nDAHuuRkHupB7112nKu5Tpep9vFuq3FqTlI24XwIzJIwIkkJQbnqcMchTkkgZyFC9CamOE2P3cEeG5djl2659Bn+Ef1JPUmmGiubL0Sk7jJr6HYp0qoVOc+G3E9hdpEgaR4mSOPUBkt5SSxIGQCSN+1QothwW8iZSFsbwrHKvwpDcBfLIB0VJACCNt9+wFWLXDxzhMd3BLbzDVHIulh39QR6EHBB9QK2w9PHFGl82+WRKTZ2Vmk7ljic9raXKXyyE2OR42kkXEQXUjqSBqfT5WAJ8w3OTS2OfLqfzqwhTKkIkQZirfDmR2wzHuAgz0U/ipkyQxL3mRyTfE/tGiWR4oYmdkZkJkYRJrU4KjILE/wDpAPY52pH51kN3cRSyKsSMIQXU+IjlGdoxgqpwxd1Ox3VQQCRk45K0snjyP+1GEctGiRsudQJAB86AnTkNgZ3NRUd+ZfJBAXKK7YLq0bqoGSuvZlIxk4G2PYjz8mZ5JPRw++23fv8A2TRMJMFiaE+IsLBAY18udJz4qK20UgOltONLkMGXLDEZxfjL6Ggt5JdNw/hmUFQssQ2LaHOFkMRjGsBc61GewjjbMQ5LtoxI2ImI1MfMmzyHxosEjyjoVxmpPlHiHh3cl0yeJDJriRCMkwFjl1XHxMy5OcBvMO4qYPTG5O69b/r62smWvwKSDwohbEeCihFAyCoUAaWB3DDuDv60w2fQ1Vd3eLw6SKSNwbW4xodvhCqPgfoQV6K53AOGyFNPHDOarYkK8nhscYMgwjZ6ASfAxPoGz023qOng45vJ2aTdxGSiiivUOcBWawKzVkAqmuETjx+K60B131x8QBXCHRnp7b79xselXLVHcFuI9F28rqh/9oXWlmx8RbOAD8W2+B6Z7Vj1GT2aT8ys03F0TdzhI/IfiyFz0bqCcfhQDOMbnI+RXuC3Za5d+pAYHYlQMrtntt3+lery6mYFkBdc4zHl1/8At6Y64wDkLsMUcFJiZy7eGzkYQqdRB6HHUb9AcZ/WspZFpbT3PKblLIrTVfx4klxR/E0qBobUMDuOu4UgHG5wemT2rjMSxQuQMA5751ZOBnI9O4rtmKp5MBdRydRxkEjLOc5BbcDPpjtQ6GZhFEqFt2ZjgouPlsCT5dumSa511Ci9zXLglNe7z69f+C+H0W+Cxyx3I0kD0LbEg4A36Va3IxK60b4jDbyMO+SpQk++EX8qq6G+XxlaWMsqHZAV2x75IK5998elP/LHExLxJSmdMlizb9crMBjH/qNXnKf4nGktve37ccfax/jFCp777Ku9Lv8AVj9RRRXonpBRRRQHBxvisdrC8snRegGMsx6KMnGSdv67VTnFSly5YxJASzYjtsISCpAZp1+M7HOlVG3Uhc02/bCFKWoLkMHkcDUAukLpZsFWGoagoYgAayc9jW8iLOXVJfFymWDSAqqkKvVVAyCAMaT+L+EmvO6vJK9C47ko88Is4nKuT95iik8wlkOC2AdOvT5VKnOcYYjzEVLWdsGij2fC4QFW0FNOpEZSOjsiDptnocEVpgt/CaPL6AFVU1lf/MbDdM+VjIDlu7bAEVLRXCqJBLnSzKsp04C6TuSw20gMSScdB71wZsl7Lj9H8v5LHDxPhPiWfho7hkCxgkefH7VmBGwIMQGCPT516gkj8NYTpVkQCJiQQwXICg9NeyppOCTk4646eF2xuLiJY5GQrFMVOdSNjw1BI3yhDkdsa8gjoYZpzFdPAPDjDgweIG1x4kkQMFYhR5SpByPKCQDnSTfFGU9n5+vt+pNPk88aumNs8OCVWSSRNW5GpHikXAJxpy8hJx59uuQJCWyS34lAJo1aAxxeMrY0x61w5H8IDDxCR0x6CoTmoKLiOWIyNb6wkckhUalTRqZAdiNQKgldOyjGNVebVJJF+8PsUTVGju4Mg2wqEeYZVQvXpgDHU9cf9vS2/Xrk0jilJe6rLMveNHgkvhO/iWjrqgDE+IuDhkU4OQMrgHqGG4IOue4DzxDdPEoR08UsqFtOC6gllwCSNlbBIwdJ9s1XfgG3jw8mlNSQJOMqS+FcAldSliMDBwnUCo6+QeQo5tikxZGTeKM41eXJ79R7k/Iz+LTa08Xva4OiPQTad/LfufRwrNRnLPEjc2sExG7oCcdCehI/ukjI9iKk69BcHntUYdgASegGTXzne2g1S6G1I880iA7HDsW6eunT+VfRU0YZWU9CCD9aqE2Osj4cHIbKL+EhdjjVnO4LE42GKyy5FBpPucnV4p5Y1F0u4q8uXrQXGFUuzqFCagoZiRjUzbAe+57AEnFdV9aSa31afEDEsoctv32Iyoz3XPuO1R13aoZvD8aOPJyWd1UoMjzZJ7DcYG+APWrBFkJYhIcOhDSoPKSVJL6sgEqd9iDk+1YvTHLqXdb/ALHFDBLNh0vsxBtLsxSjXEJB1IJHmPYbg7evyqTTifhyFoYfCzkYjc6dvwsrHQw6/CBj1FcnF7fQSc+XzebJ6qcdc/XNb+DR6WjR2RnZRpw6liRjAIzkNnLHIx/QMkMUn73L8+fkYQydRH3If8Xvt4nqHhLyRgBGIUdCO49sgEjHcimX7MbWReIEtsq2bBQVAxqlRj0JB9ev9azMUjYAxxMPhyUDEnBOxIz0BHyUHvUz9mMLSSXNzpIjISKPfZipcuy/3dRC9Buh9KvjyRnOl2+x19L0vsZpq+9j/RRRXSeoFFFFAcN3wmGWWKaSMNJEG8MnfTq05IHTPlG/Udqrzm7U93dZRcq8EauQR5QniBcfi87OSwIyCF7GrQqquf08O9cEO3jeC6BdQBwDE2+QuoFYu+RqXbvXF1t+xlRKIdE3dArIFEbMyZOjJlB758LIUkjYADp243mfSojhmYeE7aYyrMVxkdTlxu+k4Pp/su3JNmwje5OrExURFtmMSAlWI92d8bAkaSal7Tla3+8R3Ma+G6eISqbI5cY1FegYbnIx8TZzmvKxwVqE+a8/D1Xga6PdTIXlTlpLdknjJ0NaxqqEt5C2hnIz2YqhwQCMHoDikjjNjJGwWWNhDDI6J4iExLFkhf2mMEsqqOu+s53q4rjrSxz7bXEtoyWy6iWHiKN2aPBJC576tPvjOKKblk37nbgelrjeueOStU4usKqUjjjeQSAaPMd8kIcgaUChQB0ABAHSi4uJNCyKHMQwMtgk4IG3puMZxjOKjL3hs0O08MkeWGoyRlQdsqNWNJOANs52PTs88lclPe2jl5JIUJX7vjBQjclinUqTjG46Ejbc9v4ZalXN73658D1pTw4Mandq62/p1ty9/L4p54iHyrIWT8Ksds+U6s/xZ3+fSn37NeWnkkt7qSFVhWNipY+aRjhQ4T0wCdTb9Oucic4V9lVpHkzPJcZUDDHQoPcjRg+25OB+dPFtbrGioihUUBVUDAAGwAHpiurH08YOzy+t6+GSOnEueW69c+vHaoxWawKzXUjygqOn4FbO2toIyxzltIyc9cnv9akaKkGiOyjUALGgA6AKAP6VyycFiOrYjV1CsQPpg7fLpvUjRUNJ8ghf9E7MjDW8cn8wa/8AfzXpOVbJfhtIEPYpEisPcEDIPuKmKKkhJLgSpuTZNRw6spwATkMATucYIyBj54HSnC2gWNFRAAqgAAdABW2isseGGO9KCSQUUUVqSFFFFAYqA505aF/BoD+HKp1RSYzpb39VPcfI9QKYKKhxT5BHz2WFjRANKLpA9AAAP6Vm0t2XqP1rvorml0kJZPaNuzRZGo6SMuLNidh+oot7NgckfrUnRWf+n4ru36+RPtpVRw3ln4gKsispG4YAg/Q7V64dblAQQB0wB0rsorWPSwjPWmyut1Riis0V0UUCiiip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292" name="Picture 4" descr="http://www.cals.ncsu.edu/course/ent425/images/tutorials/ecology/trophic_levels/foodwe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026"/>
            <a:ext cx="6019800" cy="525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food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15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Decomposer &amp; Detritivore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Plants</a:t>
            </a:r>
            <a:r>
              <a:rPr lang="en-US" dirty="0" smtClean="0"/>
              <a:t> would just die if not eaten</a:t>
            </a:r>
          </a:p>
          <a:p>
            <a:r>
              <a:rPr lang="en-US" u="sng" dirty="0" smtClean="0"/>
              <a:t>Decomposers</a:t>
            </a:r>
            <a:r>
              <a:rPr lang="en-US" dirty="0" smtClean="0"/>
              <a:t> convert this dead material to </a:t>
            </a:r>
            <a:r>
              <a:rPr lang="en-US" u="sng" dirty="0" smtClean="0"/>
              <a:t>detritus</a:t>
            </a:r>
          </a:p>
          <a:p>
            <a:r>
              <a:rPr lang="en-US" dirty="0" smtClean="0"/>
              <a:t>This is eaten by </a:t>
            </a:r>
            <a:r>
              <a:rPr lang="en-US" u="sng" dirty="0" smtClean="0"/>
              <a:t>detritivores</a:t>
            </a:r>
          </a:p>
          <a:p>
            <a:r>
              <a:rPr lang="en-US" u="sng" dirty="0" smtClean="0"/>
              <a:t>Decomposers</a:t>
            </a:r>
            <a:r>
              <a:rPr lang="en-US" dirty="0" smtClean="0"/>
              <a:t> cycle nutrients needed for autotrophs to grow</a:t>
            </a:r>
          </a:p>
          <a:p>
            <a:r>
              <a:rPr lang="en-US" dirty="0" smtClean="0"/>
              <a:t>Without </a:t>
            </a:r>
            <a:r>
              <a:rPr lang="en-US" u="sng" dirty="0" smtClean="0"/>
              <a:t>decomposers</a:t>
            </a:r>
            <a:r>
              <a:rPr lang="en-US" dirty="0" smtClean="0"/>
              <a:t> nutrients would remain locked in dead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to think about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happen if the sun began to lose energy?</a:t>
            </a:r>
          </a:p>
          <a:p>
            <a:r>
              <a:rPr lang="en-US" dirty="0" smtClean="0"/>
              <a:t>What would happen if an area lost all primary consumers?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34071"/>
            <a:ext cx="3185857" cy="33158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267200" y="3434071"/>
            <a:ext cx="3185857" cy="33158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67200" y="3434071"/>
            <a:ext cx="2971800" cy="31953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step in a food chain</a:t>
            </a:r>
          </a:p>
          <a:p>
            <a:pPr lvl="1"/>
            <a:r>
              <a:rPr lang="en-US" dirty="0"/>
              <a:t>Each organism in a food chain is a feeding </a:t>
            </a:r>
            <a:r>
              <a:rPr lang="en-US" dirty="0" smtClean="0"/>
              <a:t>step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5362" name="Picture 2" descr="Image result for trophic 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57" y="2819400"/>
            <a:ext cx="6068085" cy="375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3428999"/>
          </a:xfrm>
        </p:spPr>
        <p:txBody>
          <a:bodyPr>
            <a:normAutofit/>
          </a:bodyPr>
          <a:lstStyle/>
          <a:p>
            <a:r>
              <a:rPr lang="en-US" dirty="0" smtClean="0"/>
              <a:t>Shows the relative amount of energy or matter contained within each trophic level in a food chain/web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372416" y="1219200"/>
            <a:ext cx="5791200" cy="50292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46482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29200" y="3314699"/>
            <a:ext cx="2438400" cy="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8800" y="22860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9200" y="515365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PRODUCERS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4215" y="3772569"/>
            <a:ext cx="314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Primary Consumers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38115" y="2365218"/>
            <a:ext cx="1800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Secondary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Consumers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176778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Tertiary</a:t>
            </a:r>
            <a:r>
              <a:rPr lang="en-US" dirty="0" smtClean="0"/>
              <a:t> Consumers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0" y="272275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 to notes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66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131618"/>
            <a:ext cx="6130636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Pyramid of Energy</a:t>
            </a:r>
            <a:endParaRPr lang="en-US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3009900" y="1295400"/>
            <a:ext cx="5791200" cy="50292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4572000"/>
            <a:ext cx="3733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6400" y="2057400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0600" y="3124200"/>
            <a:ext cx="2133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299" y="1457694"/>
            <a:ext cx="4295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Shows the relative amount of energy at each trophic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Only a small portion of </a:t>
            </a:r>
            <a:r>
              <a:rPr lang="en-US" sz="2400" u="sng" dirty="0" smtClean="0"/>
              <a:t>energy</a:t>
            </a:r>
            <a:r>
              <a:rPr lang="en-US" sz="2400" dirty="0" smtClean="0"/>
              <a:t> passes to next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Rest is released as </a:t>
            </a:r>
            <a:r>
              <a:rPr lang="en-US" sz="2400" b="1" u="sng" dirty="0" smtClean="0"/>
              <a:t>heat</a:t>
            </a:r>
            <a:endParaRPr lang="en-US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09808" y="3910205"/>
            <a:ext cx="255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10% rule =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u="sng" dirty="0" smtClean="0"/>
              <a:t>10%</a:t>
            </a:r>
            <a:r>
              <a:rPr lang="en-US" sz="2400" dirty="0" smtClean="0"/>
              <a:t> gained</a:t>
            </a:r>
          </a:p>
          <a:p>
            <a:r>
              <a:rPr lang="en-US" sz="2400" dirty="0" smtClean="0"/>
              <a:t>   </a:t>
            </a:r>
            <a:r>
              <a:rPr lang="en-US" sz="2400" u="sng" dirty="0" smtClean="0"/>
              <a:t>90%</a:t>
            </a:r>
            <a:r>
              <a:rPr lang="en-US" sz="2400" dirty="0" smtClean="0"/>
              <a:t> is lost (waste &amp; heat)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58008" y="4992237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100%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365104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10%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239957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1%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105808" y="1324229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0.1%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92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534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The scientific study of interactions among organisms and between organisms and their physical environment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Ernst Haeckel (German biologist)</a:t>
            </a:r>
          </a:p>
          <a:p>
            <a:pPr lvl="1"/>
            <a:r>
              <a:rPr lang="en-US" dirty="0" smtClean="0"/>
              <a:t>Greek for “</a:t>
            </a:r>
            <a:r>
              <a:rPr lang="en-US" i="1" dirty="0" smtClean="0"/>
              <a:t>oikos</a:t>
            </a:r>
            <a:r>
              <a:rPr lang="en-US" dirty="0" smtClean="0"/>
              <a:t>” meaning house or where one lives</a:t>
            </a:r>
          </a:p>
          <a:p>
            <a:endParaRPr lang="en-US" dirty="0"/>
          </a:p>
        </p:txBody>
      </p:sp>
      <p:pic>
        <p:nvPicPr>
          <p:cNvPr id="3074" name="Picture 2" descr="https://encrypted-tbn0.gstatic.com/images?q=tbn:ANd9GcTwUP9L6zLJhKa84v6iFrEyrQjzm3lClhCVV0ohFe79OyAF0B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1" y="228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Pyramid of Biomass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18" y="1524000"/>
            <a:ext cx="7640782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Biomass</a:t>
            </a:r>
            <a:r>
              <a:rPr lang="en-US" sz="2400" dirty="0" smtClean="0"/>
              <a:t>= the total amount of living tissue within a given trophic level</a:t>
            </a:r>
          </a:p>
          <a:p>
            <a:pPr marL="0" indent="0">
              <a:buNone/>
            </a:pPr>
            <a:r>
              <a:rPr lang="en-US" sz="2400" dirty="0" smtClean="0"/>
              <a:t>- The pyramid shows the relative among of living </a:t>
            </a:r>
            <a:r>
              <a:rPr lang="en-US" sz="2400" u="sng" dirty="0" smtClean="0"/>
              <a:t>organic</a:t>
            </a:r>
            <a:r>
              <a:rPr lang="en-US" sz="2400" dirty="0" smtClean="0"/>
              <a:t> matter available</a:t>
            </a:r>
            <a:endParaRPr lang="en-US" sz="2400" dirty="0"/>
          </a:p>
        </p:txBody>
      </p:sp>
      <p:pic>
        <p:nvPicPr>
          <p:cNvPr id="1026" name="Picture 2" descr="Image result for biom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5041900" cy="37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Pyramid of Numbers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53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Show the relative </a:t>
            </a:r>
            <a:r>
              <a:rPr lang="en-US" u="sng" dirty="0" smtClean="0"/>
              <a:t>number</a:t>
            </a:r>
            <a:r>
              <a:rPr lang="en-US" dirty="0" smtClean="0"/>
              <a:t> of individuals at each level</a:t>
            </a:r>
          </a:p>
          <a:p>
            <a:r>
              <a:rPr lang="en-US" dirty="0" smtClean="0"/>
              <a:t>Will </a:t>
            </a:r>
            <a:r>
              <a:rPr lang="en-US" u="sng" dirty="0" smtClean="0"/>
              <a:t>decrease</a:t>
            </a:r>
            <a:r>
              <a:rPr lang="en-US" dirty="0" smtClean="0"/>
              <a:t> as you go up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800600" y="1600200"/>
            <a:ext cx="3810000" cy="35814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86400" y="3886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600" y="31242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13764" y="2438400"/>
            <a:ext cx="949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43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3000 Grasses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3239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250 Grasshoppers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0636" y="2639200"/>
            <a:ext cx="103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birds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20735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Necklace Activity</a:t>
            </a:r>
          </a:p>
          <a:p>
            <a:r>
              <a:rPr lang="en-US" dirty="0" smtClean="0"/>
              <a:t>Food Chain Activity</a:t>
            </a:r>
          </a:p>
          <a:p>
            <a:r>
              <a:rPr lang="en-US" dirty="0" smtClean="0"/>
              <a:t>Food Web Activity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life organized?</a:t>
            </a:r>
            <a:endParaRPr lang="en-US" dirty="0"/>
          </a:p>
        </p:txBody>
      </p:sp>
      <p:sp>
        <p:nvSpPr>
          <p:cNvPr id="3" name="AutoShape 2" descr="Image result for levels of organiz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levels of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7638"/>
            <a:ext cx="5791200" cy="499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946617"/>
              </p:ext>
            </p:extLst>
          </p:nvPr>
        </p:nvGraphicFramePr>
        <p:xfrm>
          <a:off x="457200" y="1371600"/>
          <a:ext cx="8229600" cy="418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306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3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fish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4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Population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species,</a:t>
                      </a:r>
                      <a:r>
                        <a:rPr lang="en-US" baseline="0" dirty="0" smtClean="0"/>
                        <a:t> same place at same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 of fish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4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Community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Interacting</a:t>
                      </a:r>
                      <a:r>
                        <a:rPr lang="en-US" baseline="0" dirty="0" smtClean="0"/>
                        <a:t> populations in same area at same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 of fish plus plants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Ecosystem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community and all abiotic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Coral reef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04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Biome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large group of ecosystems with same</a:t>
                      </a:r>
                      <a:r>
                        <a:rPr lang="en-US" baseline="0" dirty="0" smtClean="0"/>
                        <a:t> climate and similar communities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Marine</a:t>
                      </a:r>
                      <a:r>
                        <a:rPr lang="en-US" baseline="0" dirty="0" smtClean="0"/>
                        <a:t> biome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3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Biosphere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biomes on Earth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Earth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4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pdsblogs.org/2011pdsapes8/files/2010/09/phpThumb.ph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89"/>
            <a:ext cx="9082785" cy="66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how do we break up the environment with living and non-lining parts?</a:t>
            </a:r>
            <a:endParaRPr lang="en-US" dirty="0"/>
          </a:p>
        </p:txBody>
      </p:sp>
      <p:pic>
        <p:nvPicPr>
          <p:cNvPr id="2050" name="Picture 2" descr="Image result for abiotic and biotic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096000" cy="29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164853"/>
              </p:ext>
            </p:extLst>
          </p:nvPr>
        </p:nvGraphicFramePr>
        <p:xfrm>
          <a:off x="457200" y="228601"/>
          <a:ext cx="8229600" cy="417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49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Abiotic factors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Biotic Factors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49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the non-living factors in an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</a:t>
                      </a:r>
                      <a:r>
                        <a:rPr lang="en-US" dirty="0" smtClean="0"/>
                        <a:t>: Living factors in an environment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769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Examples: </a:t>
                      </a:r>
                    </a:p>
                    <a:p>
                      <a:r>
                        <a:rPr lang="en-US" dirty="0" smtClean="0"/>
                        <a:t>Temperature, </a:t>
                      </a:r>
                    </a:p>
                    <a:p>
                      <a:r>
                        <a:rPr lang="en-US" dirty="0" smtClean="0"/>
                        <a:t>sunlight, </a:t>
                      </a:r>
                    </a:p>
                    <a:p>
                      <a:r>
                        <a:rPr lang="en-US" dirty="0" smtClean="0"/>
                        <a:t>air, </a:t>
                      </a:r>
                    </a:p>
                    <a:p>
                      <a:r>
                        <a:rPr lang="en-US" dirty="0" smtClean="0"/>
                        <a:t>soil,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water,</a:t>
                      </a:r>
                    </a:p>
                    <a:p>
                      <a:r>
                        <a:rPr lang="en-US" baseline="0" dirty="0" smtClean="0"/>
                        <a:t>Rain, </a:t>
                      </a:r>
                    </a:p>
                    <a:p>
                      <a:r>
                        <a:rPr lang="en-US" baseline="0" dirty="0" smtClean="0"/>
                        <a:t>nutrients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Examples:</a:t>
                      </a:r>
                    </a:p>
                    <a:p>
                      <a:r>
                        <a:rPr lang="en-US" dirty="0" smtClean="0"/>
                        <a:t>Fish</a:t>
                      </a:r>
                    </a:p>
                    <a:p>
                      <a:r>
                        <a:rPr lang="en-US" dirty="0" smtClean="0"/>
                        <a:t>Tiger</a:t>
                      </a:r>
                    </a:p>
                    <a:p>
                      <a:r>
                        <a:rPr lang="en-US" dirty="0" smtClean="0"/>
                        <a:t>Algae</a:t>
                      </a:r>
                    </a:p>
                    <a:p>
                      <a:r>
                        <a:rPr lang="en-US" dirty="0" smtClean="0"/>
                        <a:t>Oak tree</a:t>
                      </a:r>
                    </a:p>
                    <a:p>
                      <a:r>
                        <a:rPr lang="en-US" dirty="0" smtClean="0"/>
                        <a:t>Robin</a:t>
                      </a:r>
                    </a:p>
                    <a:p>
                      <a:r>
                        <a:rPr lang="en-US" dirty="0" smtClean="0"/>
                        <a:t>millipede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4909" y="4530666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Why/How do organisms depend on abiotic factors?</a:t>
            </a:r>
          </a:p>
          <a:p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sz="2000" dirty="0" smtClean="0"/>
              <a:t>for survival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- temperature/sunlight must be at the optimum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- rain/water amount must be at the optimum levels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88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038" y="228600"/>
            <a:ext cx="342916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 the factors..</a:t>
            </a:r>
            <a:endParaRPr lang="en-US" dirty="0"/>
          </a:p>
        </p:txBody>
      </p:sp>
      <p:pic>
        <p:nvPicPr>
          <p:cNvPr id="4" name="Picture 3" descr="27-01-HeatLovingProkary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" y="228600"/>
            <a:ext cx="5707964" cy="344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7" y="3134340"/>
            <a:ext cx="4932218" cy="370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8093</TotalTime>
  <Words>653</Words>
  <Application>Microsoft Office PowerPoint</Application>
  <PresentationFormat>On-screen Show (4:3)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Ecology Unit </vt:lpstr>
      <vt:lpstr>Biosphere</vt:lpstr>
      <vt:lpstr>Ecology</vt:lpstr>
      <vt:lpstr>How is life organized?</vt:lpstr>
      <vt:lpstr>Levels of Organization</vt:lpstr>
      <vt:lpstr>PowerPoint Presentation</vt:lpstr>
      <vt:lpstr>So how do we break up the environment with living and non-lining parts?</vt:lpstr>
      <vt:lpstr>PowerPoint Presentation</vt:lpstr>
      <vt:lpstr>Name the factors..</vt:lpstr>
      <vt:lpstr>Energy Needs</vt:lpstr>
      <vt:lpstr>Autotrophs</vt:lpstr>
      <vt:lpstr>Heterotroph</vt:lpstr>
      <vt:lpstr>Herbivore</vt:lpstr>
      <vt:lpstr>Carnivore</vt:lpstr>
      <vt:lpstr>Omnivore</vt:lpstr>
      <vt:lpstr>Scavenger  </vt:lpstr>
      <vt:lpstr>Decomposer </vt:lpstr>
      <vt:lpstr>Detritivore</vt:lpstr>
      <vt:lpstr>Energy flow in Ecosystems</vt:lpstr>
      <vt:lpstr>Food Chain</vt:lpstr>
      <vt:lpstr>Food Chain</vt:lpstr>
      <vt:lpstr>Food Chain order</vt:lpstr>
      <vt:lpstr>Food Web</vt:lpstr>
      <vt:lpstr>PowerPoint Presentation</vt:lpstr>
      <vt:lpstr>Decomposer &amp; Detritivore Importance</vt:lpstr>
      <vt:lpstr>Questions to think about</vt:lpstr>
      <vt:lpstr>Trophic levels</vt:lpstr>
      <vt:lpstr>Ecological Pyramid</vt:lpstr>
      <vt:lpstr>Pyramid of Energy</vt:lpstr>
      <vt:lpstr>Pyramid of Biomass</vt:lpstr>
      <vt:lpstr>Pyramid of Numbers</vt:lpstr>
      <vt:lpstr>Stop</vt:lpstr>
    </vt:vector>
  </TitlesOfParts>
  <Company>Stafford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Unit</dc:title>
  <dc:creator>Windows User</dc:creator>
  <cp:lastModifiedBy>user</cp:lastModifiedBy>
  <cp:revision>176</cp:revision>
  <dcterms:created xsi:type="dcterms:W3CDTF">2013-09-03T17:08:43Z</dcterms:created>
  <dcterms:modified xsi:type="dcterms:W3CDTF">2019-11-22T13:51:00Z</dcterms:modified>
</cp:coreProperties>
</file>